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7"/>
  </p:handoutMasterIdLst>
  <p:sldIdLst>
    <p:sldId id="256" r:id="rId2"/>
    <p:sldId id="268" r:id="rId3"/>
    <p:sldId id="269" r:id="rId4"/>
    <p:sldId id="261" r:id="rId5"/>
    <p:sldId id="257" r:id="rId6"/>
    <p:sldId id="258" r:id="rId7"/>
    <p:sldId id="273" r:id="rId8"/>
    <p:sldId id="270" r:id="rId9"/>
    <p:sldId id="263" r:id="rId10"/>
    <p:sldId id="272" r:id="rId11"/>
    <p:sldId id="260" r:id="rId12"/>
    <p:sldId id="264" r:id="rId13"/>
    <p:sldId id="265" r:id="rId14"/>
    <p:sldId id="271" r:id="rId15"/>
    <p:sldId id="266"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F6EA272-EE91-4790-89FC-5886F791D2BE}" type="datetimeFigureOut">
              <a:rPr lang="en-US" smtClean="0"/>
              <a:t>4/13/2015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48CA237-F961-4E24-93AE-6D79722618C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A0AE4E9-9B2E-4CFB-BA8D-B325CF4711E5}" type="datetimeFigureOut">
              <a:rPr lang="en-US" smtClean="0"/>
              <a:pPr/>
              <a:t>4/13/2015</a:t>
            </a:fld>
            <a:endParaRPr lang="en-US"/>
          </a:p>
        </p:txBody>
      </p:sp>
      <p:sp>
        <p:nvSpPr>
          <p:cNvPr id="16" name="Slide Number Placeholder 15"/>
          <p:cNvSpPr>
            <a:spLocks noGrp="1"/>
          </p:cNvSpPr>
          <p:nvPr>
            <p:ph type="sldNum" sz="quarter" idx="11"/>
          </p:nvPr>
        </p:nvSpPr>
        <p:spPr/>
        <p:txBody>
          <a:bodyPr/>
          <a:lstStyle/>
          <a:p>
            <a:fld id="{1438A93F-8EDA-4999-B8B4-AC9B16777AE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0AE4E9-9B2E-4CFB-BA8D-B325CF4711E5}"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8A93F-8EDA-4999-B8B4-AC9B16777A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0AE4E9-9B2E-4CFB-BA8D-B325CF4711E5}"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8A93F-8EDA-4999-B8B4-AC9B16777A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A0AE4E9-9B2E-4CFB-BA8D-B325CF4711E5}" type="datetimeFigureOut">
              <a:rPr lang="en-US" smtClean="0"/>
              <a:pPr/>
              <a:t>4/13/2015</a:t>
            </a:fld>
            <a:endParaRPr lang="en-US"/>
          </a:p>
        </p:txBody>
      </p:sp>
      <p:sp>
        <p:nvSpPr>
          <p:cNvPr id="15" name="Slide Number Placeholder 14"/>
          <p:cNvSpPr>
            <a:spLocks noGrp="1"/>
          </p:cNvSpPr>
          <p:nvPr>
            <p:ph type="sldNum" sz="quarter" idx="15"/>
          </p:nvPr>
        </p:nvSpPr>
        <p:spPr/>
        <p:txBody>
          <a:bodyPr/>
          <a:lstStyle>
            <a:lvl1pPr algn="ctr">
              <a:defRPr/>
            </a:lvl1pPr>
          </a:lstStyle>
          <a:p>
            <a:fld id="{1438A93F-8EDA-4999-B8B4-AC9B16777AE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0AE4E9-9B2E-4CFB-BA8D-B325CF4711E5}"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8A93F-8EDA-4999-B8B4-AC9B16777AE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0AE4E9-9B2E-4CFB-BA8D-B325CF4711E5}"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8A93F-8EDA-4999-B8B4-AC9B16777AE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38A93F-8EDA-4999-B8B4-AC9B16777AE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A0AE4E9-9B2E-4CFB-BA8D-B325CF4711E5}" type="datetimeFigureOut">
              <a:rPr lang="en-US" smtClean="0"/>
              <a:pPr/>
              <a:t>4/13/2015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0AE4E9-9B2E-4CFB-BA8D-B325CF4711E5}" type="datetimeFigureOut">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8A93F-8EDA-4999-B8B4-AC9B16777AE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E4E9-9B2E-4CFB-BA8D-B325CF4711E5}" type="datetimeFigureOut">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A93F-8EDA-4999-B8B4-AC9B16777A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A0AE4E9-9B2E-4CFB-BA8D-B325CF4711E5}" type="datetimeFigureOut">
              <a:rPr lang="en-US" smtClean="0"/>
              <a:pPr/>
              <a:t>4/13/2015</a:t>
            </a:fld>
            <a:endParaRPr lang="en-US"/>
          </a:p>
        </p:txBody>
      </p:sp>
      <p:sp>
        <p:nvSpPr>
          <p:cNvPr id="9" name="Slide Number Placeholder 8"/>
          <p:cNvSpPr>
            <a:spLocks noGrp="1"/>
          </p:cNvSpPr>
          <p:nvPr>
            <p:ph type="sldNum" sz="quarter" idx="15"/>
          </p:nvPr>
        </p:nvSpPr>
        <p:spPr/>
        <p:txBody>
          <a:bodyPr/>
          <a:lstStyle/>
          <a:p>
            <a:fld id="{1438A93F-8EDA-4999-B8B4-AC9B16777AE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A0AE4E9-9B2E-4CFB-BA8D-B325CF4711E5}" type="datetimeFigureOut">
              <a:rPr lang="en-US" smtClean="0"/>
              <a:pPr/>
              <a:t>4/13/2015</a:t>
            </a:fld>
            <a:endParaRPr lang="en-US"/>
          </a:p>
        </p:txBody>
      </p:sp>
      <p:sp>
        <p:nvSpPr>
          <p:cNvPr id="9" name="Slide Number Placeholder 8"/>
          <p:cNvSpPr>
            <a:spLocks noGrp="1"/>
          </p:cNvSpPr>
          <p:nvPr>
            <p:ph type="sldNum" sz="quarter" idx="11"/>
          </p:nvPr>
        </p:nvSpPr>
        <p:spPr/>
        <p:txBody>
          <a:bodyPr/>
          <a:lstStyle/>
          <a:p>
            <a:fld id="{1438A93F-8EDA-4999-B8B4-AC9B16777AE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A0AE4E9-9B2E-4CFB-BA8D-B325CF4711E5}" type="datetimeFigureOut">
              <a:rPr lang="en-US" smtClean="0"/>
              <a:pPr/>
              <a:t>4/13/2015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438A93F-8EDA-4999-B8B4-AC9B16777AE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3Yi6NyXrUi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email.cms.k12.nc.us/owa/redir.aspx?C=2XjWNOT7KkCRBFC7UiskCnTU6zIz0tFIo01g6tma-2zrDIoqcO7Uy7jw-zy-kVhrumdTVekB-Fk.&amp;URL=https://www.youtube.com/watch?v=DRiuGCoKPT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zq7Eki5EZ8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76400"/>
            <a:ext cx="7924800" cy="1508760"/>
          </a:xfrm>
        </p:spPr>
        <p:txBody>
          <a:bodyPr>
            <a:normAutofit/>
          </a:bodyPr>
          <a:lstStyle/>
          <a:p>
            <a:pPr algn="ctr"/>
            <a:r>
              <a:rPr lang="en-US" sz="6600" dirty="0" smtClean="0">
                <a:solidFill>
                  <a:schemeClr val="bg1"/>
                </a:solidFill>
                <a:latin typeface="Castellar" pitchFamily="18" charset="0"/>
              </a:rPr>
              <a:t>Don Quixote</a:t>
            </a:r>
            <a:endParaRPr lang="en-US" sz="6600" dirty="0">
              <a:solidFill>
                <a:schemeClr val="bg1"/>
              </a:solidFill>
              <a:latin typeface="Castellar" pitchFamily="18" charset="0"/>
            </a:endParaRPr>
          </a:p>
        </p:txBody>
      </p:sp>
      <p:sp>
        <p:nvSpPr>
          <p:cNvPr id="2" name="Title 1"/>
          <p:cNvSpPr>
            <a:spLocks noGrp="1"/>
          </p:cNvSpPr>
          <p:nvPr>
            <p:ph type="ctrTitle"/>
          </p:nvPr>
        </p:nvSpPr>
        <p:spPr>
          <a:xfrm>
            <a:off x="762000" y="4191000"/>
            <a:ext cx="7924800" cy="832104"/>
          </a:xfrm>
        </p:spPr>
        <p:txBody>
          <a:bodyPr/>
          <a:lstStyle/>
          <a:p>
            <a:r>
              <a:rPr lang="en-US" sz="2000" dirty="0" smtClean="0">
                <a:latin typeface="Castellar" pitchFamily="18" charset="0"/>
                <a:hlinkClick r:id="rId2"/>
              </a:rPr>
              <a:t>http://www.youtube.com/watch?v=3Yi6NyXrUiU</a:t>
            </a:r>
            <a:endParaRPr lang="en-US" sz="2000" dirty="0">
              <a:latin typeface="Castellar"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1752600" y="228600"/>
            <a:ext cx="5334000" cy="64531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Footlight MT Light" pitchFamily="18" charset="0"/>
              </a:rPr>
              <a:t>What’s the difference between being a fan and being obsessed?  Think of things that people are fans of. When do you think enthusiasm crosses the line into obsession?</a:t>
            </a:r>
          </a:p>
          <a:p>
            <a:endParaRPr lang="en-US" dirty="0" smtClean="0">
              <a:latin typeface="Footlight MT Light" pitchFamily="18" charset="0"/>
            </a:endParaRPr>
          </a:p>
          <a:p>
            <a:r>
              <a:rPr lang="en-US" dirty="0" smtClean="0">
                <a:latin typeface="Footlight MT Light" pitchFamily="18" charset="0"/>
              </a:rPr>
              <a:t> </a:t>
            </a:r>
            <a:r>
              <a:rPr lang="en-US" dirty="0" smtClean="0">
                <a:latin typeface="Footlight MT Light" pitchFamily="18" charset="0"/>
                <a:hlinkClick r:id="rId2" action="ppaction://hlinkfile"/>
              </a:rPr>
              <a:t>https://www.youtube.com/watch?v=DRiuGCoKPT0</a:t>
            </a:r>
            <a:r>
              <a:rPr lang="en-US" dirty="0" smtClean="0">
                <a:latin typeface="Footlight MT Light" pitchFamily="18" charset="0"/>
              </a:rPr>
              <a:t/>
            </a:r>
            <a:br>
              <a:rPr lang="en-US" dirty="0" smtClean="0">
                <a:latin typeface="Footlight MT Light" pitchFamily="18" charset="0"/>
              </a:rPr>
            </a:br>
            <a:endParaRPr lang="en-US" dirty="0">
              <a:latin typeface="Footlight MT Light" pitchFamily="18" charset="0"/>
            </a:endParaRPr>
          </a:p>
        </p:txBody>
      </p:sp>
      <p:sp>
        <p:nvSpPr>
          <p:cNvPr id="2" name="Title 1"/>
          <p:cNvSpPr>
            <a:spLocks noGrp="1"/>
          </p:cNvSpPr>
          <p:nvPr>
            <p:ph type="title"/>
          </p:nvPr>
        </p:nvSpPr>
        <p:spPr/>
        <p:txBody>
          <a:bodyPr/>
          <a:lstStyle/>
          <a:p>
            <a:r>
              <a:rPr lang="en-US" dirty="0" smtClean="0">
                <a:solidFill>
                  <a:schemeClr val="bg1"/>
                </a:solidFill>
                <a:latin typeface="Castellar" pitchFamily="18" charset="0"/>
              </a:rPr>
              <a:t>Quick Write	</a:t>
            </a:r>
            <a:endParaRPr lang="en-US" dirty="0">
              <a:solidFill>
                <a:schemeClr val="bg1"/>
              </a:solidFill>
              <a:latin typeface="Castellar"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572000"/>
          </a:xfrm>
        </p:spPr>
        <p:txBody>
          <a:bodyPr/>
          <a:lstStyle/>
          <a:p>
            <a:r>
              <a:rPr lang="en-US" sz="2800" dirty="0" smtClean="0">
                <a:latin typeface="Footlight MT Light" pitchFamily="18" charset="0"/>
              </a:rPr>
              <a:t>The text parodies the Medieval literature that embodies the ideas of courtly love, knighthood, chivalry.</a:t>
            </a:r>
          </a:p>
          <a:p>
            <a:pPr>
              <a:buNone/>
            </a:pPr>
            <a:endParaRPr lang="en-US" sz="2800" dirty="0" smtClean="0">
              <a:latin typeface="Footlight MT Light" pitchFamily="18" charset="0"/>
            </a:endParaRPr>
          </a:p>
          <a:p>
            <a:r>
              <a:rPr lang="en-US" sz="2800" dirty="0" smtClean="0">
                <a:latin typeface="Footlight MT Light" pitchFamily="18" charset="0"/>
              </a:rPr>
              <a:t>Create a chart on notebook paper that identifies quotes that help to develop the parody.  </a:t>
            </a:r>
          </a:p>
          <a:p>
            <a:endParaRPr lang="en-US" dirty="0" smtClean="0">
              <a:latin typeface="Footlight MT Light" pitchFamily="18" charset="0"/>
            </a:endParaRPr>
          </a:p>
        </p:txBody>
      </p:sp>
      <p:sp>
        <p:nvSpPr>
          <p:cNvPr id="2" name="Title 1"/>
          <p:cNvSpPr>
            <a:spLocks noGrp="1"/>
          </p:cNvSpPr>
          <p:nvPr>
            <p:ph type="title"/>
          </p:nvPr>
        </p:nvSpPr>
        <p:spPr>
          <a:xfrm>
            <a:off x="304800" y="457200"/>
            <a:ext cx="8229600" cy="1447800"/>
          </a:xfrm>
        </p:spPr>
        <p:txBody>
          <a:bodyPr>
            <a:normAutofit/>
          </a:bodyPr>
          <a:lstStyle/>
          <a:p>
            <a:r>
              <a:rPr lang="en-US" dirty="0" smtClean="0">
                <a:solidFill>
                  <a:schemeClr val="bg1"/>
                </a:solidFill>
                <a:latin typeface="Castellar" pitchFamily="18" charset="0"/>
              </a:rPr>
              <a:t>Don Quixote</a:t>
            </a:r>
            <a:r>
              <a:rPr lang="en-US" dirty="0" smtClean="0">
                <a:latin typeface="Castellar" pitchFamily="18" charset="0"/>
              </a:rPr>
              <a:t/>
            </a:r>
            <a:br>
              <a:rPr lang="en-US" dirty="0" smtClean="0">
                <a:latin typeface="Castellar" pitchFamily="18" charset="0"/>
              </a:rPr>
            </a:br>
            <a:endParaRPr lang="en-US" dirty="0">
              <a:latin typeface="Castellar" pitchFamily="18" charset="0"/>
            </a:endParaRPr>
          </a:p>
        </p:txBody>
      </p:sp>
      <p:graphicFrame>
        <p:nvGraphicFramePr>
          <p:cNvPr id="4" name="Table 3"/>
          <p:cNvGraphicFramePr>
            <a:graphicFrameLocks noGrp="1"/>
          </p:cNvGraphicFramePr>
          <p:nvPr/>
        </p:nvGraphicFramePr>
        <p:xfrm>
          <a:off x="1447800" y="4724400"/>
          <a:ext cx="6705600" cy="1318260"/>
        </p:xfrm>
        <a:graphic>
          <a:graphicData uri="http://schemas.openxmlformats.org/drawingml/2006/table">
            <a:tbl>
              <a:tblPr firstRow="1" bandRow="1">
                <a:tableStyleId>{5C22544A-7EE6-4342-B048-85BDC9FD1C3A}</a:tableStyleId>
              </a:tblPr>
              <a:tblGrid>
                <a:gridCol w="3352800"/>
                <a:gridCol w="3352800"/>
              </a:tblGrid>
              <a:tr h="533400">
                <a:tc>
                  <a:txBody>
                    <a:bodyPr/>
                    <a:lstStyle/>
                    <a:p>
                      <a:r>
                        <a:rPr lang="en-US" dirty="0" smtClean="0"/>
                        <a:t>Quote (cite correctly)</a:t>
                      </a:r>
                      <a:endParaRPr lang="en-US" dirty="0"/>
                    </a:p>
                  </a:txBody>
                  <a:tcPr/>
                </a:tc>
                <a:tc>
                  <a:txBody>
                    <a:bodyPr/>
                    <a:lstStyle/>
                    <a:p>
                      <a:r>
                        <a:rPr lang="en-US" dirty="0" smtClean="0"/>
                        <a:t>Analysis of the parody</a:t>
                      </a:r>
                      <a:endParaRPr lang="en-US" dirty="0"/>
                    </a:p>
                  </a:txBody>
                  <a:tcPr/>
                </a:tc>
              </a:tr>
              <a:tr h="784860">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normAutofit fontScale="92500"/>
          </a:bodyPr>
          <a:lstStyle/>
          <a:p>
            <a:r>
              <a:rPr lang="en-US" sz="3600" dirty="0" smtClean="0">
                <a:latin typeface="Footlight MT Light" pitchFamily="18" charset="0"/>
              </a:rPr>
              <a:t>Chapter 1</a:t>
            </a:r>
          </a:p>
          <a:p>
            <a:pPr lvl="1"/>
            <a:r>
              <a:rPr lang="en-US" dirty="0" smtClean="0">
                <a:latin typeface="Footlight MT Light" pitchFamily="18" charset="0"/>
              </a:rPr>
              <a:t>The dangers of reading</a:t>
            </a:r>
          </a:p>
          <a:p>
            <a:pPr lvl="1"/>
            <a:r>
              <a:rPr lang="en-US" dirty="0" smtClean="0">
                <a:latin typeface="Footlight MT Light" pitchFamily="18" charset="0"/>
              </a:rPr>
              <a:t>The crazy fan</a:t>
            </a:r>
          </a:p>
          <a:p>
            <a:pPr lvl="1"/>
            <a:r>
              <a:rPr lang="en-US" dirty="0" smtClean="0">
                <a:latin typeface="Footlight MT Light" pitchFamily="18" charset="0"/>
              </a:rPr>
              <a:t>Parody of heroic adventure</a:t>
            </a:r>
          </a:p>
          <a:p>
            <a:r>
              <a:rPr lang="en-US" sz="3600" dirty="0" smtClean="0">
                <a:latin typeface="Footlight MT Light" pitchFamily="18" charset="0"/>
              </a:rPr>
              <a:t>Chapter 2</a:t>
            </a:r>
          </a:p>
          <a:p>
            <a:pPr lvl="1"/>
            <a:r>
              <a:rPr lang="en-US" dirty="0" smtClean="0">
                <a:latin typeface="Footlight MT Light" pitchFamily="18" charset="0"/>
              </a:rPr>
              <a:t>Continuation of the crazy fan</a:t>
            </a:r>
          </a:p>
          <a:p>
            <a:pPr lvl="1"/>
            <a:r>
              <a:rPr lang="en-US" dirty="0" smtClean="0">
                <a:latin typeface="Footlight MT Light" pitchFamily="18" charset="0"/>
              </a:rPr>
              <a:t>Parody of heroic adventure</a:t>
            </a:r>
          </a:p>
          <a:p>
            <a:pPr lvl="1"/>
            <a:endParaRPr lang="en-US" dirty="0" smtClean="0">
              <a:latin typeface="Footlight MT Light" pitchFamily="18" charset="0"/>
            </a:endParaRPr>
          </a:p>
        </p:txBody>
      </p:sp>
      <p:sp>
        <p:nvSpPr>
          <p:cNvPr id="11" name="Content Placeholder 10"/>
          <p:cNvSpPr>
            <a:spLocks noGrp="1"/>
          </p:cNvSpPr>
          <p:nvPr>
            <p:ph sz="quarter" idx="4"/>
          </p:nvPr>
        </p:nvSpPr>
        <p:spPr/>
        <p:txBody>
          <a:bodyPr/>
          <a:lstStyle/>
          <a:p>
            <a:r>
              <a:rPr lang="en-US" sz="3600" dirty="0" smtClean="0">
                <a:latin typeface="Footlight MT Light" pitchFamily="18" charset="0"/>
              </a:rPr>
              <a:t>Chapter 7</a:t>
            </a:r>
          </a:p>
          <a:p>
            <a:pPr lvl="1"/>
            <a:r>
              <a:rPr lang="en-US" dirty="0" smtClean="0">
                <a:latin typeface="Footlight MT Light" pitchFamily="18" charset="0"/>
              </a:rPr>
              <a:t>Character foils</a:t>
            </a:r>
          </a:p>
          <a:p>
            <a:r>
              <a:rPr lang="en-US" sz="3600" dirty="0" smtClean="0">
                <a:latin typeface="Footlight MT Light" pitchFamily="18" charset="0"/>
              </a:rPr>
              <a:t>Chapter 8</a:t>
            </a:r>
          </a:p>
          <a:p>
            <a:pPr lvl="1"/>
            <a:r>
              <a:rPr lang="en-US" dirty="0" smtClean="0">
                <a:latin typeface="Footlight MT Light" pitchFamily="18" charset="0"/>
              </a:rPr>
              <a:t>Character foils</a:t>
            </a:r>
          </a:p>
          <a:p>
            <a:pPr lvl="1"/>
            <a:r>
              <a:rPr lang="en-US" dirty="0" smtClean="0">
                <a:latin typeface="Footlight MT Light" pitchFamily="18" charset="0"/>
              </a:rPr>
              <a:t>Reality vs. fantasy</a:t>
            </a:r>
          </a:p>
        </p:txBody>
      </p:sp>
      <p:sp>
        <p:nvSpPr>
          <p:cNvPr id="7" name="Title 6"/>
          <p:cNvSpPr>
            <a:spLocks noGrp="1"/>
          </p:cNvSpPr>
          <p:nvPr>
            <p:ph type="title"/>
          </p:nvPr>
        </p:nvSpPr>
        <p:spPr>
          <a:xfrm>
            <a:off x="533400" y="384048"/>
            <a:ext cx="8229600" cy="2054352"/>
          </a:xfrm>
        </p:spPr>
        <p:txBody>
          <a:bodyPr>
            <a:normAutofit fontScale="90000"/>
          </a:bodyPr>
          <a:lstStyle/>
          <a:p>
            <a:r>
              <a:rPr lang="en-US" sz="3600" dirty="0" smtClean="0">
                <a:solidFill>
                  <a:schemeClr val="bg1"/>
                </a:solidFill>
                <a:latin typeface="Castellar" pitchFamily="18" charset="0"/>
              </a:rPr>
              <a:t>Motifs: Based on what you have read, how are the following motifs developed?</a:t>
            </a:r>
            <a:r>
              <a:rPr lang="en-US" dirty="0" smtClean="0">
                <a:latin typeface="Castellar" pitchFamily="18" charset="0"/>
              </a:rPr>
              <a:t/>
            </a:r>
            <a:br>
              <a:rPr lang="en-US" dirty="0" smtClean="0">
                <a:latin typeface="Castellar" pitchFamily="18" charset="0"/>
              </a:rPr>
            </a:br>
            <a:endParaRPr lang="en-US" dirty="0">
              <a:latin typeface="Castellar"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2209800"/>
            <a:ext cx="3886200" cy="3352800"/>
          </a:xfrm>
        </p:spPr>
        <p:txBody>
          <a:bodyPr>
            <a:normAutofit fontScale="77500" lnSpcReduction="20000"/>
          </a:bodyPr>
          <a:lstStyle/>
          <a:p>
            <a:r>
              <a:rPr lang="en-US" dirty="0" smtClean="0"/>
              <a:t>The story of Don Quixote has, for many, become something beyond satire or parody.  It seems to represent a man pursuing a dead, romantic ideal, and there is something beautiful in it.  Even if Quixote is a ridiculous figure, he is on a noble quest to defeat wrong and to hold up precious ideals in a world that has become crass and practical, like poor </a:t>
            </a:r>
            <a:r>
              <a:rPr lang="en-US" dirty="0" err="1" smtClean="0"/>
              <a:t>Sancho</a:t>
            </a:r>
            <a:r>
              <a:rPr lang="en-US" dirty="0" smtClean="0"/>
              <a:t> on his burro. </a:t>
            </a:r>
            <a:endParaRPr lang="en-US" dirty="0"/>
          </a:p>
        </p:txBody>
      </p:sp>
      <p:sp>
        <p:nvSpPr>
          <p:cNvPr id="4" name="Content Placeholder 3"/>
          <p:cNvSpPr>
            <a:spLocks noGrp="1"/>
          </p:cNvSpPr>
          <p:nvPr>
            <p:ph sz="quarter" idx="4"/>
          </p:nvPr>
        </p:nvSpPr>
        <p:spPr>
          <a:xfrm>
            <a:off x="4724400" y="2209800"/>
            <a:ext cx="4038600" cy="3276600"/>
          </a:xfrm>
        </p:spPr>
        <p:txBody>
          <a:bodyPr>
            <a:normAutofit/>
          </a:bodyPr>
          <a:lstStyle/>
          <a:p>
            <a:r>
              <a:rPr lang="en-US" sz="2000" dirty="0" smtClean="0"/>
              <a:t>The Broadway musical </a:t>
            </a:r>
            <a:r>
              <a:rPr lang="en-US" sz="2000" i="1" dirty="0" smtClean="0"/>
              <a:t>Man of La Mancha</a:t>
            </a:r>
            <a:r>
              <a:rPr lang="en-US" sz="2000" dirty="0" smtClean="0"/>
              <a:t> adapts the tale of Don Quixote and, though it is still clear that the old man is off his rocker, the beauty of his quest, the hopeless cause, is captured in the song “The Impossible Dream.”</a:t>
            </a:r>
          </a:p>
          <a:p>
            <a:r>
              <a:rPr lang="en-US" sz="2000" dirty="0" smtClean="0"/>
              <a:t>https://www.youtube.com/watch?v=LgzXwpePTTU</a:t>
            </a:r>
            <a:endParaRPr lang="en-US" sz="2000" dirty="0"/>
          </a:p>
        </p:txBody>
      </p:sp>
      <p:sp>
        <p:nvSpPr>
          <p:cNvPr id="5" name="Title 4"/>
          <p:cNvSpPr>
            <a:spLocks noGrp="1"/>
          </p:cNvSpPr>
          <p:nvPr>
            <p:ph type="title"/>
          </p:nvPr>
        </p:nvSpPr>
        <p:spPr/>
        <p:txBody>
          <a:bodyPr/>
          <a:lstStyle/>
          <a:p>
            <a:r>
              <a:rPr lang="en-US" dirty="0" smtClean="0"/>
              <a:t>The Impossible Dream</a:t>
            </a:r>
            <a:endParaRPr lang="en-US" dirty="0"/>
          </a:p>
        </p:txBody>
      </p:sp>
      <p:sp>
        <p:nvSpPr>
          <p:cNvPr id="7" name="TextBox 6"/>
          <p:cNvSpPr txBox="1"/>
          <p:nvPr/>
        </p:nvSpPr>
        <p:spPr>
          <a:xfrm>
            <a:off x="533400" y="5638800"/>
            <a:ext cx="8382000" cy="738664"/>
          </a:xfrm>
          <a:prstGeom prst="rect">
            <a:avLst/>
          </a:prstGeom>
          <a:noFill/>
        </p:spPr>
        <p:txBody>
          <a:bodyPr wrap="square" rtlCol="0">
            <a:spAutoFit/>
          </a:bodyPr>
          <a:lstStyle/>
          <a:p>
            <a:r>
              <a:rPr lang="en-US" sz="1400" dirty="0" smtClean="0"/>
              <a:t>Vocabulary:</a:t>
            </a:r>
          </a:p>
          <a:p>
            <a:r>
              <a:rPr lang="en-US" sz="1400" dirty="0" smtClean="0"/>
              <a:t>Quixotic: extravagantly chivalrous or romantic; visionary, impractical, or impracticable.</a:t>
            </a:r>
          </a:p>
          <a:p>
            <a:r>
              <a:rPr lang="en-US" sz="1400" dirty="0" smtClean="0"/>
              <a:t>Tilt at windmills:  to fight battles with imaginary enemies; to fight against unimportant </a:t>
            </a:r>
            <a:r>
              <a:rPr lang="en-US" sz="1400" u="sng" dirty="0" smtClean="0"/>
              <a:t>enemies</a:t>
            </a:r>
            <a:r>
              <a:rPr lang="en-US" sz="1400" dirty="0" smtClean="0"/>
              <a:t> or issues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229600" cy="2819400"/>
          </a:xfrm>
        </p:spPr>
        <p:txBody>
          <a:bodyPr>
            <a:noAutofit/>
          </a:bodyPr>
          <a:lstStyle/>
          <a:p>
            <a:r>
              <a:rPr lang="en-US" sz="3200" dirty="0" smtClean="0">
                <a:latin typeface="Footlight MT Light" pitchFamily="18" charset="0"/>
              </a:rPr>
              <a:t>Use the “Conventions of Medieval Romance” and create a new adventure for Don Quixote that parodies a concept of Medieval literature or poetry.</a:t>
            </a:r>
          </a:p>
          <a:p>
            <a:pPr lvl="1"/>
            <a:r>
              <a:rPr lang="en-US" sz="3200" dirty="0" smtClean="0">
                <a:latin typeface="Footlight MT Light" pitchFamily="18" charset="0"/>
              </a:rPr>
              <a:t>It must be in dialogue form between Don Quixote and either </a:t>
            </a:r>
            <a:r>
              <a:rPr lang="en-US" sz="3200" dirty="0" err="1" smtClean="0">
                <a:latin typeface="Footlight MT Light" pitchFamily="18" charset="0"/>
              </a:rPr>
              <a:t>Sancho</a:t>
            </a:r>
            <a:r>
              <a:rPr lang="en-US" sz="3200" dirty="0" smtClean="0">
                <a:latin typeface="Footlight MT Light" pitchFamily="18" charset="0"/>
              </a:rPr>
              <a:t> </a:t>
            </a:r>
            <a:r>
              <a:rPr lang="en-US" sz="3200" dirty="0" err="1" smtClean="0">
                <a:latin typeface="Footlight MT Light" pitchFamily="18" charset="0"/>
              </a:rPr>
              <a:t>Panza</a:t>
            </a:r>
            <a:r>
              <a:rPr lang="en-US" sz="3200" dirty="0" smtClean="0">
                <a:latin typeface="Footlight MT Light" pitchFamily="18" charset="0"/>
              </a:rPr>
              <a:t> or </a:t>
            </a:r>
            <a:r>
              <a:rPr lang="en-US" sz="3200" dirty="0" err="1" smtClean="0">
                <a:latin typeface="Footlight MT Light" pitchFamily="18" charset="0"/>
              </a:rPr>
              <a:t>Dulcinea</a:t>
            </a:r>
            <a:r>
              <a:rPr lang="en-US" sz="3200" dirty="0" smtClean="0">
                <a:latin typeface="Footlight MT Light" pitchFamily="18" charset="0"/>
              </a:rPr>
              <a:t> de </a:t>
            </a:r>
            <a:r>
              <a:rPr lang="en-US" sz="3200" dirty="0" err="1" smtClean="0">
                <a:latin typeface="Footlight MT Light" pitchFamily="18" charset="0"/>
              </a:rPr>
              <a:t>Toboso</a:t>
            </a:r>
            <a:r>
              <a:rPr lang="en-US" sz="3200" dirty="0" smtClean="0">
                <a:latin typeface="Footlight MT Light" pitchFamily="18" charset="0"/>
              </a:rPr>
              <a:t> .</a:t>
            </a:r>
          </a:p>
          <a:p>
            <a:pPr lvl="1"/>
            <a:r>
              <a:rPr lang="en-US" sz="3200" dirty="0" smtClean="0">
                <a:latin typeface="Footlight MT Light" pitchFamily="18" charset="0"/>
              </a:rPr>
              <a:t>It can deal with love, chivalry, adventure, bravery, etc.</a:t>
            </a:r>
            <a:endParaRPr lang="en-US" sz="3200" dirty="0">
              <a:latin typeface="Footlight MT Light" pitchFamily="18" charset="0"/>
            </a:endParaRPr>
          </a:p>
        </p:txBody>
      </p:sp>
      <p:sp>
        <p:nvSpPr>
          <p:cNvPr id="2" name="Title 1"/>
          <p:cNvSpPr>
            <a:spLocks noGrp="1"/>
          </p:cNvSpPr>
          <p:nvPr>
            <p:ph type="title"/>
          </p:nvPr>
        </p:nvSpPr>
        <p:spPr/>
        <p:txBody>
          <a:bodyPr/>
          <a:lstStyle/>
          <a:p>
            <a:r>
              <a:rPr lang="en-US" dirty="0" smtClean="0">
                <a:solidFill>
                  <a:schemeClr val="bg1"/>
                </a:solidFill>
                <a:latin typeface="Castellar" pitchFamily="18" charset="0"/>
              </a:rPr>
              <a:t>Product</a:t>
            </a:r>
            <a:endParaRPr lang="en-US" dirty="0">
              <a:solidFill>
                <a:schemeClr val="bg1"/>
              </a:solidFill>
              <a:latin typeface="Castellar"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85800"/>
            <a:ext cx="4038600" cy="685800"/>
          </a:xfrm>
        </p:spPr>
        <p:txBody>
          <a:bodyPr>
            <a:normAutofit fontScale="90000"/>
          </a:bodyPr>
          <a:lstStyle/>
          <a:p>
            <a:r>
              <a:rPr lang="en-US" dirty="0" smtClean="0"/>
              <a:t>                               Weird Al</a:t>
            </a:r>
            <a:endParaRPr lang="en-US" dirty="0"/>
          </a:p>
        </p:txBody>
      </p:sp>
      <p:sp>
        <p:nvSpPr>
          <p:cNvPr id="3" name="Content Placeholder 2"/>
          <p:cNvSpPr>
            <a:spLocks noGrp="1"/>
          </p:cNvSpPr>
          <p:nvPr>
            <p:ph idx="1"/>
          </p:nvPr>
        </p:nvSpPr>
        <p:spPr>
          <a:xfrm>
            <a:off x="381000" y="1600200"/>
            <a:ext cx="8305800" cy="4876800"/>
          </a:xfrm>
        </p:spPr>
        <p:txBody>
          <a:bodyPr>
            <a:normAutofit/>
          </a:bodyPr>
          <a:lstStyle/>
          <a:p>
            <a:endParaRPr lang="en-US" dirty="0" smtClean="0">
              <a:hlinkClick r:id="rId2"/>
            </a:endParaRPr>
          </a:p>
          <a:p>
            <a:endParaRPr lang="en-US" dirty="0">
              <a:hlinkClick r:id="rId2"/>
            </a:endParaRPr>
          </a:p>
          <a:p>
            <a:r>
              <a:rPr lang="en-US" dirty="0" smtClean="0">
                <a:hlinkClick r:id="rId2"/>
              </a:rPr>
              <a:t>https://www.youtube.com/watch?v=zq7Eki5EZ8o</a:t>
            </a:r>
            <a:endParaRPr lang="en-US" dirty="0" smtClean="0"/>
          </a:p>
          <a:p>
            <a:endParaRPr lang="en-US" dirty="0"/>
          </a:p>
          <a:p>
            <a:r>
              <a:rPr lang="en-US" dirty="0" smtClean="0"/>
              <a:t>Based on the video, create a definition of </a:t>
            </a:r>
            <a:r>
              <a:rPr lang="en-US" b="1" dirty="0" smtClean="0"/>
              <a:t>parody.</a:t>
            </a:r>
          </a:p>
          <a:p>
            <a:pPr lvl="1"/>
            <a:r>
              <a:rPr lang="en-US" dirty="0" smtClean="0"/>
              <a:t> 1 a literary or musical work in which the style of an author or work is closely imitated for comic effect or in ridicule </a:t>
            </a:r>
          </a:p>
          <a:p>
            <a:pPr lvl="1"/>
            <a:r>
              <a:rPr lang="en-US" dirty="0" smtClean="0"/>
              <a:t>2a feeble or ridiculous imitation </a:t>
            </a:r>
          </a:p>
          <a:p>
            <a:pPr lvl="1"/>
            <a:endParaRPr lang="en-US" dirty="0"/>
          </a:p>
        </p:txBody>
      </p:sp>
      <p:pic>
        <p:nvPicPr>
          <p:cNvPr id="4" name="Picture 3" descr="tacky11.jpg"/>
          <p:cNvPicPr>
            <a:picLocks noChangeAspect="1"/>
          </p:cNvPicPr>
          <p:nvPr/>
        </p:nvPicPr>
        <p:blipFill>
          <a:blip r:embed="rId3" cstate="print"/>
          <a:stretch>
            <a:fillRect/>
          </a:stretch>
        </p:blipFill>
        <p:spPr>
          <a:xfrm>
            <a:off x="685800" y="533400"/>
            <a:ext cx="3913578"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4000" dirty="0" smtClean="0"/>
              <a:t>Read the background of Miguel de Cervantes.</a:t>
            </a:r>
          </a:p>
          <a:p>
            <a:r>
              <a:rPr lang="en-US" sz="4000" dirty="0" smtClean="0"/>
              <a:t>What does the background say about</a:t>
            </a:r>
          </a:p>
          <a:p>
            <a:pPr lvl="1"/>
            <a:r>
              <a:rPr lang="en-US" sz="4000" dirty="0" smtClean="0"/>
              <a:t>Personal </a:t>
            </a:r>
            <a:r>
              <a:rPr lang="en-US" sz="4400" dirty="0" smtClean="0"/>
              <a:t>adventures</a:t>
            </a:r>
          </a:p>
          <a:p>
            <a:pPr lvl="1"/>
            <a:r>
              <a:rPr lang="en-US" sz="4400" dirty="0" smtClean="0"/>
              <a:t>Personal/financial challenges</a:t>
            </a:r>
          </a:p>
          <a:p>
            <a:pPr lvl="1"/>
            <a:r>
              <a:rPr lang="en-US" sz="4400" dirty="0" smtClean="0"/>
              <a:t>The significance of his book</a:t>
            </a:r>
            <a:endParaRPr lang="en-US" sz="4400" dirty="0"/>
          </a:p>
        </p:txBody>
      </p:sp>
      <p:sp>
        <p:nvSpPr>
          <p:cNvPr id="3" name="Title 2"/>
          <p:cNvSpPr>
            <a:spLocks noGrp="1"/>
          </p:cNvSpPr>
          <p:nvPr>
            <p:ph type="title"/>
          </p:nvPr>
        </p:nvSpPr>
        <p:spPr/>
        <p:txBody>
          <a:bodyPr/>
          <a:lstStyle/>
          <a:p>
            <a:r>
              <a:rPr lang="en-US" dirty="0" smtClean="0"/>
              <a:t>Cervantes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latin typeface="Footlight MT Light" pitchFamily="18" charset="0"/>
              </a:rPr>
              <a:t>Look at the following pictures.  What commonalities do you notice about:</a:t>
            </a:r>
          </a:p>
          <a:p>
            <a:pPr lvl="1"/>
            <a:r>
              <a:rPr lang="en-US" sz="3600" dirty="0" smtClean="0">
                <a:latin typeface="Footlight MT Light" pitchFamily="18" charset="0"/>
              </a:rPr>
              <a:t>Men</a:t>
            </a:r>
          </a:p>
          <a:p>
            <a:pPr lvl="1"/>
            <a:r>
              <a:rPr lang="en-US" sz="3600" dirty="0" smtClean="0">
                <a:latin typeface="Footlight MT Light" pitchFamily="18" charset="0"/>
              </a:rPr>
              <a:t>Women</a:t>
            </a:r>
          </a:p>
          <a:p>
            <a:pPr lvl="1"/>
            <a:r>
              <a:rPr lang="en-US" sz="3600" dirty="0" smtClean="0">
                <a:latin typeface="Footlight MT Light" pitchFamily="18" charset="0"/>
              </a:rPr>
              <a:t>Love</a:t>
            </a:r>
          </a:p>
          <a:p>
            <a:pPr lvl="1"/>
            <a:r>
              <a:rPr lang="en-US" sz="3600" dirty="0" smtClean="0">
                <a:latin typeface="Footlight MT Light" pitchFamily="18" charset="0"/>
              </a:rPr>
              <a:t>Bravery</a:t>
            </a:r>
            <a:endParaRPr lang="en-US" sz="3600" dirty="0">
              <a:latin typeface="Footlight MT Light" pitchFamily="18" charset="0"/>
            </a:endParaRPr>
          </a:p>
        </p:txBody>
      </p:sp>
      <p:sp>
        <p:nvSpPr>
          <p:cNvPr id="2" name="Title 1"/>
          <p:cNvSpPr>
            <a:spLocks noGrp="1"/>
          </p:cNvSpPr>
          <p:nvPr>
            <p:ph type="title"/>
          </p:nvPr>
        </p:nvSpPr>
        <p:spPr>
          <a:xfrm>
            <a:off x="914400" y="512064"/>
            <a:ext cx="8077200" cy="914400"/>
          </a:xfrm>
        </p:spPr>
        <p:txBody>
          <a:bodyPr>
            <a:normAutofit fontScale="90000"/>
          </a:bodyPr>
          <a:lstStyle/>
          <a:p>
            <a:r>
              <a:rPr lang="en-US" dirty="0" smtClean="0">
                <a:solidFill>
                  <a:schemeClr val="bg1"/>
                </a:solidFill>
                <a:latin typeface="Castellar" pitchFamily="18" charset="0"/>
              </a:rPr>
              <a:t>Concepts to think about</a:t>
            </a:r>
            <a:endParaRPr lang="en-US" dirty="0">
              <a:solidFill>
                <a:schemeClr val="bg1"/>
              </a:solidFill>
              <a:latin typeface="Castellar"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davidwacks.uoregon.edu/files/2011/12/knight.jpg"/>
          <p:cNvPicPr>
            <a:picLocks noChangeAspect="1" noChangeArrowheads="1"/>
          </p:cNvPicPr>
          <p:nvPr/>
        </p:nvPicPr>
        <p:blipFill>
          <a:blip r:embed="rId2" cstate="print"/>
          <a:srcRect/>
          <a:stretch>
            <a:fillRect/>
          </a:stretch>
        </p:blipFill>
        <p:spPr bwMode="auto">
          <a:xfrm>
            <a:off x="6019800" y="152400"/>
            <a:ext cx="2857500" cy="2314575"/>
          </a:xfrm>
          <a:prstGeom prst="rect">
            <a:avLst/>
          </a:prstGeom>
          <a:noFill/>
        </p:spPr>
      </p:pic>
      <p:sp>
        <p:nvSpPr>
          <p:cNvPr id="13318" name="AutoShape 6" descr="data:image/jpeg;base64,/9j/4AAQSkZJRgABAQAAAQABAAD/2wCEAAkGBxQTEhUUEhQVFhUXGRoaGRgYGCAgGxwaHB4cHCAdHR4cHSgiHR8mHhoaITEhJSkrLi4uHCAzODMsOCgtLisBCgoKDg0OGxAQGzgkICYsLywsNCwtLS8vNzg0NCwsMC8sLCwsLCw0LDQsNCwsLCwsLywvLywsLCwsLCwsLDQsLP/AABEIANEA8QMBIgACEQEDEQH/xAAcAAABBQEBAQAAAAAAAAAAAAAGAgMEBQcAAQj/xABJEAACAQIEAwUFBAcFBwIHAAABAhEDIQAEEjEFQVEGEyJhcQcygZGhQrHB8BQjM1Ji0eEVU3KCkhYkVKKywtIXQzRzk6PT4vH/xAAaAQACAwEBAAAAAAAAAAAAAAADBAECBQAG/8QANxEAAgECBAIIBQMDBQEAAAAAAQIAAxEEEiExQVEFEyJhcYGh8BQykcHRUrHhM0LxFSNTYnIk/9oADAMBAAIRAxEAPwDPqZmevnhSVirE7geWPFUg8sNO5JMdTyxk2vPf3sBzk2lVk2+u++PRXgXAPxxEpyBe/wAMLKMRtipUSwZuEsKWYVTZiRG0eu2PP055MSPv54iBWHKIw7TDseQPrvgZRd4YOSLRIaCJBv1w+8G42mMR0DcxeevLfC2aNtvQ/j/TEkTs1tTGqYOoixP554dzdRoANxPIx999sM0yd977YlZgAjzi/wDTEk6iVtcGV2ayS1Vg/DywP5vItTbxiRO4O/PBV+iqVB1CSSCsRHQ4YfKllggMNsMUq+TThMzG9GriRe1m58/GCtR5nSIFp/P52w3oNoxPz3DislbgbjmMeZcloAUsYAhefwG5gHrscaAcEXE8nVoPSbK4sfe0gshmDvhaUCdo2mfL8zia/Dqg2puNmuL6d59IxIbJMhcsrAXF4sCDA9QLyMQaglMjcpVLQJsL4tcrwlQJcyY25D+eGcuwLpuCGE3+vIgbfEYIKdEHeQPqfnsPPAK9Vl0hcPhqldsqC8qxw9SYCyY8vyMWOU4OE0uwBPLoP64taFNApMqCIt1PO4H349rMC0qxIK87QcINiHbQbT1WC6HpULNU7TegkVnPw/P8seM8bk/Q4edQQbgMJPKD9bfCcRO8HnfcdMUGvCapsN57WMevnhFQnpzx53kEbb/k4QzjyxcCBYi8Xq9BhSE9cNFxuD8MJWticsrnEkhz+Hw/PLD8DmdziNQzAAM4dBAO388UIl1YbxUA8/mNj0x6AQbTFr8vXCKj+ETaeZ57bYcSuCIv8TbzjEWMksCNd5b91W6N88dhX9pH+LHYBZ+QiV0/VBMnxG3W/wCThQ9Rb87jDNOTy3+/CquqwMWxoWhQ2l46ah89t7/nbDysR5g+W+IzOwg225YeoIehg8hH5HLFCNIUNHamYJ5bAfS38seoGNgszy59cLFBgZsCOrbg/n8xjwVmUyGII2g/DA9OEJe/GeVFcA6kNuZBwl6jRdSJjyGJffVGAAMkmAC25MWA3Ox2HLbEOu1YMUqBlNpDTeIjfHKL72gmr2bLfWNNXa0fcMPy2+/X8MNUaygk1JCgEiOvKfLE8cSoRDLVVtM3AFhfn5Yl78FvLCtTU2ZtTINOmxki4Hl1wivVM2MDp5/DHUsyGUkSLkxPIYbOdcqGamQhaBUKwJ6atsXCtfaUevTUDXeLcRc4qabtTqsy2ZWJHP5yCNptiyNSRIvO2KrPGKjD7WqR8QJn6YPQGpBmR02R1asOf2k3IUa+Yqd2jCSpJZmCqFWRJIUWuB8cR89VrU3qJUeSIDXBkcoaJi+2CP2d8Iq1qzvRHgVGBLdSNQVQQQWlAb9Riv8AaHwSrRrB3FmUch4fK3qJ8533NlqDrshta3rMTIDQz3Oa/pKXhrDvqXMap9efPzGC6lT1TpK7TcxgO4H+0U3gEzH+Ex9ZwT0nhrH8J/pgWMHaHhN/oE2oN/6+wj9VSs3Hz+GGe9YWHPD2byFRaS1VKlSmsruwBHWBf+GTfzxSZziGkKUAOoTz2ET064BTp59tZotjkUFmNvfCWYnl92G+9O8fGMNFi6K8bgW6fm+OqsFTUxUgWJDAwYBghZg354uE1tOfFKoBJ03EXqDEdeduc4THORf+fTDa1NiY22+H5vh9FUrfVM7ja53+WOItJz5tZHDXj8PpbHkid+uHKmWI3MxhSwFH8XQcun34tpwlR3zykfWPTEgVgpGmbcyPzvbDAqwIMXn82xwr7g8h8/nipF5F4phMbkDz5dJ9cPU0gEQCD8D8PTrhgOAPUYdFQKJUkE9PrF/zOIN5FxLjQvU/6/6Y8xF75+rY9wHIYrpKlztFiIk+fl+euH3zLabxFxYbTv8AjiKqMYHniZk8me/y6sCA/wCsMEEaACZMTAkQQfjhg248I1UqWW/HhGP01G8JMRck7DYbfE88dlnJMqZG4M8sL9pVY98nIlLwIkWiOoBBg4ruE1NYbQugTYTMWBNyZ64sqA0RU5xSjji2I6lhC7hnCqdei2otrDkEzCooUGb2Nr/HcYDVrOHMtdWj1A+/Gs9luwneZZqtWu9MVACAgEFVBJLagYN4DWML54Cu3XZNsse8p3SAbdI3vfkOQ+/AqDAOVJ32i1bEDOcp1BPvylh2Z4fVd3rpSLJTQqXCmQzFZ0wJMKLxtN97jva8uayyGjSQCxnY8rRymOU41Hsh2ly1PLLl1p1jZphFh2I8RPjM7dQNsRu0mYy+bV0RGBgsSxRd9iACZOnwkahEg4AtUJVzkcLSalSpVYqVsCb3+ky/hzsQNIJcHwgCSWBGkCBck4L+1vAMxXo6hl3Rqfj/AFgOtpJXQJJMDnFrA7EHFH2J4wMlXLsi1DspYkKsiNVhJPLlEnGhcY7eVe51FaKkkzdiRPXxe71jbyODVyVqAga30lKlR6i5QNALEnhM77F9nq+dZ0ogLEa2f3UBmR5sYML5G4xY9vFNCj+jEMIZQCJ0sFkBunIgjeR03l9m+2oTLVVRaOWY1gzMgbY6Y3Yi8RvsD1vA7T9vRmSaNPLU2YVCRU1kqxncLFthHiMRzwQq71r5dve8XOKbq9TodO/6QeyIhTeTawnmN/p92IHEEmo/+X0uB/XBNmckXCP7ggyobYCIF+mr3jv5YG+Kgd68SBa0gxAHU88HoOGckS/SJ/8AmVeR+xh52H7VVaVEUadOi6IpIlW1F2Z1nUKoAJJN4kgHaBjztt2jqPQUmllmRi1OpC1PC8agQe9g6hJkbEHA/kSaOSSopXVVrVNRG+mmkLBDAWLNbzBxM4Zmmr5LOI7FgEpuDtpZVrve/MLHpgTUx1me2gP8RVQoof8AaCHAP/iKc7T+BwUppMAzN/kOnxwMcKpkZlRpghiIJ2sbE/jgwp0yNaFJfUrQR4rMCYPQg8t8Xxh7Y8Jo9D1QlBh/2/EvOC5Udy3fVUWkXgKINQLBdyFmf8MjfrYYqu3vZagqd9lqlMAAfqxUBkQLooJYec9MMNTcuIsxCqNt20nY38jHliO+WKq4O5LMBM7yYtvcKfjhSmSrZgYHEXqOQdje0quDUalSkEpIzuzFVAE3P8rmeWL3iVUZfItQUEMBodIBGrcsQb3iZxc+zevlcrQqvUr0lqu7pD20JaCCbXKmY38PQ4u+L8ayNRSpzFJlqAqwXU7EASR4A0LAU6dpnni9Zyami3AN5QYg5Attcth797TIkYjMRudRHna3XpgkbhKV6Lks4dWIWHAQAAEkr959OkYps9ku7zgWnqKl10ahDEW36fH488Fq8BKMtGpX0PmmAdUUMKdP3VJIaCzEjlYA9BJqzfKym2kIjgUijjdtvKBacTYU0Ey3iDE3MA23+/EpUq1aq06RUHSCWYjSJvvf+eLTtv2KOVAq0dTUwYeVbUD1MiI3HwBvJOJfA+zlenSWs8L3ukFGs2mCF94bksLCYkYl6lPJ1iezK0cRUc9UzcvoO/v09ZT5gVKTlK0EqASV91gSYjpt5YVRIeNJME7cx+RhntNlalOowqLGogrGxW5Ecj73KwxI7K5ZKlQJUDFfESFG4A2nkOptbFWAFPP+0doYk/KdvfHwjz5YhSRc9DvHX6/fh5MuwKypBF/I4h9ra1SlWWpBh5gNYx0I5XMj0w92bzpqrUNSPCPDvBY7Dn0+vlgTK3VdZw9iGTF0zV6o6H2ZeeP90fPHYd0Dq3y/rj3CeaWsYEcN4oxd0c6twp6X3sBjU/Za2Spo5r1cv3tWxR3UEINlhrmfet5dMZNleG1DXDaV0sSQwPh8QYgSJi4iDcGAcWPBcwKdbxKGDEzqItoUMpJJA3MXIuR0xp16am+XlfSZa1XqYcU3P91r/t6zTu2/A+GNQqKrUKJXxBgygyTEWufT1xiXDa2ioVB1KZFucbET+OC5OIaZbTKnSTTOxM1RHntHnGBAIFzAH2dQNhy32PlicKpCsrawWIpmjUpup4+ctOA1wPG7QGqeIm5iATb4nDfGUQpqUSusHcz4lhgCRsGWB64suA9lsxmEIFCppDMVdjoQkxBOrcCOQO+DDg3snLz+kVyqmJWmByj7REfIYl61JHuTrEu2Vy209/eUnZrME0lKGIUBnMnTYTseZB36Y84hVYof0cd5VkEBATJ9AT1JgmDzkblHHeBJw801o06RokrLVWVifEZGmpaFBVtQEc8aBwR17pPDTnSsmmsJMX0nmDyxnu6h845zRaq3VjvExvhfYrOO6FqDqJBLEgcwdmI69NxghrdlqVQd0+bQO07EsAb8lVVG1x6Yk9vuOM9dsvQeQgHeKBYPOoeJuY0jY2v0OB+rV8EM9MFQTZhqBggbtY3x1R6jEHaMYahmpli2/wDiXGW9lFABhUzFVw2mdIUC23U/kYjZvs1wvKVodXDKVMtUYWJUT7sRLdTz9MWnYfto2aepQampNJRpqITDiQsEXAPOQQDBtgxqUQ6/rUU+TCY+eOq1aytldj5TNVaYO17Sj4NkcjmBqCVZJKMCx3W0zIBAjf16Ypu2fZjh+XXvGWWaSD3hJ8IAEpMlTZSRt1wbABYsI5AC3wjbAJ254FXaumZywDygpVaZI93VIK3HUzBGw3k4HRPasGt528rwhqXYFtV5bwS4lSpaadJV/VINenxQGqXIE9RpEk9MFHZHhNB6dSlSDL3gHewAVgLUUkMQdJ01Co2Jk/AKztTMTD5SqIA21kW5e6fvjFlwXhmYavTenTekdP6wluZ1WgCVswsZIiLRhqojCnq1vPz5xqpVoOAqDXwtb0ljV7EZbL1qbzXPiGkBA6md9iGkCbc7b3xb1+xxqg1KVVUtAUiOse6zRtMSY53kYIF4CroGr6ajLeGAN7bTiW+cUCZCgAyTAAA5zyHnhJsSzWJNzF0Y0xlTzmX5rsxmNbDuzVNPT7je7qU9YvYGPL0w0+SqUQNVKqsm4NNiBDAyCARe4udgPiSdjaAo5lmbN0Wp+KmqrUJes1iGKxcCSZBN/K+NIAlNrEeU4ZesVsp1lD2XzCfOj51AsVBqXYrN58RnrYkYrsrxEU6zOqjTL6V6BrW8wu3nj6H4pwmhVEVaKN/iQG/qRgZzXs94bVLBj3Ln9xgI/wApt9MHp42kLhgdffdBVOsaxXhM3Of7+uKohQAze7F7r1NzM4tagVD7xJGxQj3tYGozuCsDUOgHngmf2XNSWKFZagkQG8LaQdREgEGeW3PFHmezWaomatKoF5EnWvIxImBbmANvhBqU2PZOgjFNmZiW3MouI8brd9S01alTxq2mrUYo3uwGBIkElpHr1xd8Y4/ma2hay0kNMm1IsQzL4QxLMxJgRvgI4kxSsuk3ULB3gj774IDVYuS3OLcgByAkwN7eeD1UAVdOEL0Wl6zMeH8y27bdrMpmaZQ08x3y3RiFChrT9skqQAOXWMN9i+CPXDVi3d0kU/rXuLLGkD7QE8iD7sYGO0qqe7KqAQNLRMEj7U+fTywVZdqgpLl+8daVJQWXUdNjE6djLBm23vijBadEBeMGFqLWdBw2ltV7FfpWXNZqmt2BKlQAqwPUljIKtMQeoEkL4Vw/MqlfulXwMFYk3MA2Uc7MPO464KOC9q61BGpUu5dC2oMUPMgW8QgQBO/PCeHVa9Q5jPVUo06RVAR7gqOCGUqjEh5uNRieREEgaGoqlTa2lpW5zhydeY3lZpz37v0X+ePcHn6JnP8Ahcz86X/5se4X66p/xrD5k/5T9ZmdfjC0RWSnHjDAMRM3ZQQRYm0dPFPLFc9WSJMlw1h5hOXqD9PPFtwrsrWz1T9WNNMB9TkeFYLGFtLfD0JGNq7Iez6hlFDKoaoVHjcS2w+Xph16tOkNNW4/zFnrNmIbYEWmecJ7H18zeO6pkm7KdXvObLaBDgyflg37P+z/ACeWYOaffVP36h1fIe6I8hju2nag5F1o0aXeVmAN50IDYTFyTBsCPwwFP29zoaXdR/ClKP8ArW+Er1mGmndGH6zEWY7cJoHFOBVarAo6Ko5FfdPlFiPLz3xbcK4f3NMKzGoRzafoJ+mBrsN21r5tXHcFypUKQIkmZB+yI8N7C/ljRMtl3ZQaukHot/hJGBLhmJIA1itasyjK20qq2WDgBqYYDaVBj0nD3cnkoxbLQUYWEGCLhmPGKmv3TOeO+zPLZmo1U97TqOdTGm4ALbSQ6sPlGIWT9kOTQeLv3396r/4KpxpOZztNASzCwkgXtf8AkfliC3HFJhUJ8TLJIF13xcuyC2eWUs2ywd4bwOllVK0Ka01tZRcn+I7k+uJDBiY8sSM9xh4GlUEuq7TZmjnzAxTZ3tI9JNbuo3gQt4J6LtEbfUkDCJa55xpUYjaP1c4gqrRJl3BIUbgASSegt9cSjpgAzjJ+H9q2WscyZ7xhUUExMtou3wFgLDa4F9L4dxB62SfNT7ga5G5XnAHum0wTzxNWjUUaCGamFsTt94nPGnThmAgkATzYmwE2PU+QOBDsn2gpg1RWCoajs6nlcTB/hUBiGnqLWlji3GVqnY6z3lRtJhlCqRAJggAhosOeAypUdg2piIIOwHr9It/PB6GHBUhoUU+zNxzFODBP02xR8V4hQpVVo14C1VMOY7vcAq07bi5te8b4G+wXaJ0L0HdSAFKGq8aWNikm0HeCYEedx/tNx2vWqgVlCaC/d6VgX2KtuwkA6pxWnhm60qdh7EGKYms5Hs3SpMWp00ViImOX4ctsW1LJW3v5YzTsn2+7vTSzJGgWDLEj4E+fui3+GL7DkAlRFqIwdSLMNiMc1JwdYvWunzSm4hww1EZNRUMrLI3E2kTb54yDjHZaplixKM0iNQ1FLEGVgkqYBENYAmDjfTQAOI9XLTYqD8f54lHZNpFOuBMA4TxmvQqAU6vhb/26jTe1tJuJJtsTa+D3gvaYVYhainYgAsPWAJj+eDduHJJ1Ukn/AAj+WFNkVWywOZjEVXV9ctjCNVDbiBvGeD5Ov4sxSSTHiKw1/MCcU2Z7E0Hg5esynpUEj4EQZ+eDbiXCFrAqQRzBXcEbH+mB+p2PzAI7vMKvInSwIEbgBiD8xga1KmwP1h6DrTBIaxmc8c7LV6VSnqTUi1FJZboVFzsJ25Rhfdu40mAjtJYtuRKxETGqLCdr41ill3pUYrMarAXCi7GTsDALG25vgGyGboZ+rWXTVpOCDS8OyWkEAaVfXJv1gGZlpazOuo2lKjl2Lnj/AIgPxxjRSxnvBAIBEQbiSLkQMOcLzNepRHevUqJSUikjS2kWsv7ogxq5WAxb9v8AstmFSmyhqiJqnSJ0gwZNpuZ64qodEXQ4ClOsAgCIO95IBjzw6jK1IW3J9+kFTW9Yngo0l3/tNmetf/V/THYHv7bb91PnjsV+HP6R9Z3Wpz9Jt/EqyrwnvcuncGqNLaVAMQwkQLatNrbHkcXfs04i+Y4fSeqZcF0J6hGKj1MAScVoyjNwunQo0f0pKiMpJYDTM+KDckMdtwVxbdlFq0st3VTLGiKKKqBXB1wLm1wZ3ncnC9EhQbiArWNOw/UeIvy23k/jXA8rXKtmKKOy2ViPEPRhcX88Q6XYXh4Or9Fpsf45b/qJxDpdsKZqijUpFGLQt5v6R9cEwriJJEbzgaYtM/dwgqlOtSABuPP8R7L5ZKahUVUUbBQAPkMOTgfodrMvqYVKqKNZVTysJkttfF+jBhI2ONOnVSoP9swFSm6fOJSdoONmgCFSWtBMxfoBdvh5YpjxGq7KXaVY+6DCxvNt9udt8GVWkrDSwBB6iR9cVNfszSLBkJQjbmOfI357TGFK2GrOSVPlt/mGpVaaixEoOH6RTEqoBprYf5j9xGI1BvE1v/dqkf8AKPvnFzT4FUpoAVDwAPA0bCNm/niNlMjpnWriXq7jkXPXyg4Reg66MLRpainYyk4hn9OksCQHBAG50q3n+8QJPXFbw3hNLNUg7v3gIAUCYUwZiIjeLzMA8yMWfaLgHfMqrUKNDsrc1iOXMEkSMDWXpZrI6igBW5hvdImTAkyASSCNJueWBhbDQ6xunZh2TrKvjvATk/EzFlHukDUV84m1zEX94mN8WXYys9ahVoaz3COxK6jcMpjpAYk26q1r2rIzOfqLqDEHfSIQC8eITAF+XTrc9yfZNcqA2WYA6dDEiz7sSQOc3HTBahYU8rHtQtRwoAbeDHHOyjgVTT0uFpwbeIAL7vhUk7med/PAdk+y+ZzDv3KGAsSHOnUFAMsecg2G2wxpPE8zmWFRHqVKY0nUFQLMLrIWppCxEib2jnOKGjn6wzjNSrEatMotQkyyJJhCZiQedx5HBaLuin3yi5YuNbS37M+zxKVKv+lBKjtTpgj7ICrcgwD71ybbDGf1clWqtRyyBd9ILkAF9IhZmBuAP4jy5azwLIZvNIv6bWqrTdY0KoR3Uba2ChgDcwL33G2Kbth2CejrfKUy9BrmknvKeq+lyN94I54mmzFixN/f4/mRRqqpKk6n6Qr4L2XyuSyjCqqEaJrVHHiMCTcbAGYA2tF74seznFKFSmrUaytJhgYVyxsC67h9rx4sY1U/tbMJ3H+91Ka7A025bSTGrr4iQInpgw9nnYvNUqqVs0zIF8QTXJYkCNcGAAbxe4G0XIQVF7xepRUKTUbWasUB3GGmy4OHJx6JOHSEfcXMzgSJGOUHKcNPk8T9GPCMAfCDlaWFRpTtlTNhhxstbb44sJB2wC+1XtJmMlRpnLgDvGZTUK6tBABAg2k3MmfdNsJnD62EMtRmNpJ7T5+mlJlFdKVUqQpOlodQG2JiYI36jAb2OydSrVOqrTC1P1pWjAqltpqEICqWsJm+5ucCNZatZ2JZqjEgkusNeGuPeG4tyw2tWpQqB1AWoknUBNxO8772PLfcY4U7ArfWbq4L/b0Nzzm6U+HgCDEfMx5zvgX7U+zalmVL0StKoLmJCPzIcDaYHiF8EXBe0+TzFFaqVQRcMIMqyiWBETI39IO2Art72tzCVCmVmmNJIKiS2oMtzICxMgciomdsRTDK9hoZlL1jXtAb/wBM81+9S/1N/wCOOwz/ALc8Q/va/wD9RsdjSviOY9PzAWX9P7w84h2rqaxlskyHU3hWnMMW0qRrBg+Jp8Nt5nGk8e4l+hZF6zeI0qY+LWUHrE4+euGcRahmqFVxHd1fFNopkBWNv4WJBBxqHtS7UVaGUNOmRNd6tIEiwVSqGDO/vXM7+WFkQIAvE98NV7bAAbesosh2xzn6ytUYO6kkKEhWUyVECSAREbECJ5nEftr2srPXVBUenQdBpVFkGQA2plBLHUWSBa21xNb2S4BnKNBq9WlUCNUckEgM1lUGHI1AnZhM+eNQ7LcFoZrIoldA0a4uRUp65JBYQyPDQeo6jAlojrypF41UqUkppVUazKaVSoFKh+8BAlW8UCZjaQY5QN8HPs27QpTYUarEd4+ikw1FWYLqYRsunSbzu8Ya4x7FKZJejmnQdKiaoEz7ylTPnvj2j2Optm8lVfMPFFQKaBNClw7m5TYGQIgSFEkycFaktFgWPhOr40YikUCzUjnE7wUiyhyuoLNysxI6wd42t1xIGML9oPGKjZ2pR70ju9CDSWSwXvNRaSCQWmwB8I9Sf9ke1L1CKVdWlo0NF9rg8+Uz5jDK4wBgri14i2CbqusXXnDXHEYazGZSmpZ2VVG5YgD5nFbl+0+UcwmZonlZxv8AkHDjVUX5jaKKjMLgSbmMlTb3kUnrAm+ITcCp/ZLL6N/PFmjhrggjqMKBwq1CnUNyBJFRl2MrKXB1URY/CD9MK/s6Ba/y6RzwLdpfallMrmDlgtSpVUkOFAhfDq3JhuVhtfmIN52L7S08/llqoRqAAqKPsvF/gdx5H1xT4ajewEJmqZcx2kynliNUg3G9umGqtHS0hCdhMemLZjG+BPjPbqhQqd2QzG8noQxWCInlNgbEHnhatQpoLMZeiKtVrILwkXlYj4YdA8sA+T7cxUAc0yjCoZV9R1TKIREpYESRFt8HdN5HrfBcOKb7H9pFehUpWzjeJNPHd3hycJbDDUUAuBeL3M4YVgL4x2/y+XrtTcOyoIdlUkByVAHoAWJPli04j2ty9PKNm0cVaQMA0zMsTpifU36YpTxAtfaFNB7gW32l/jpxhuY9r+Zd20CnSVSLFSSRMbny8hiVkPafnNUEUaokjToKsSDtq1AD1OOauRwMYHR9Qi4I+s2fELiuXpPTZa+nu/tajAteZ5ERM8owNZTtwKmVWuqaS0gITJ1yVi0SNXS5taTGM09o/Har1ACxImysCNhvpA5mYt0wBq4qHIBrOpYR79rS0KePeyhXXVk6i+IhoqyT6CoviiPKfM4Favs24qHbSEKmdJ70AC/NbcucE+uNQ9lnGamb4dRqVg/eDUjM8S5UwWHlyvzB9cWfHuKvQemFVSjTM7kgiy3EG/P6Yu7dUt22kU61bNlU6zP+B9iDwzJ1KteoNb1FJSnJUBiECSwLGS24AN+cDAR2w4hULK5y+iiRCSukEByC0kSYLL5eeN8yXEUrDSWplx76B1aI+8bYY4xwylXQU6oJCGAGiSYkEEiZG4I5jASVL9adZanWZFyGfNf6/wDuvqP5Y7Gw/wCxWS/4dvmn88difjaf6ff1hO1zPpMfTU1jcTFttILLt+7yxuHZmimZp5H9ICuTle8CtBlmKksPMWM8iRjF8vSYEEbLTZieYl25nyPLE3tdx6tlxwtsu7U3o5Kl4x1qLJW9j4dNj1GDdX1jADgfz/EFWYqJqHtl7UHK0FSkwFarb3wCqAwWUEbnVpB5XP2cZP7PsjxBaq5rLKVVT7zuFSpMyDqYd5Mkaht6gDDHCctX4pm1qZmq9Qsy6iy/YDGY2WAJOkcztvjY+ELTphEGhBo0qswNOpyB5wGAHqcRVrLQBUasd4NKRYAnaNcB7RZzv0pVg0AhnBUDSDq1KSshr3DTBG0ERg6TJ0rDYDxaTtczzBi45Hn6YDuMOtM0npgRqPeG4HdixtsYZgZjk2Cqtc1/IU187gGPr9cKo2Yai479eB/ELVGxGnh9JiPtEy9duK1kpC9UroAOoNKgBjNhY3P2QMGPC+EZmhUQ1Aqqjy1RnDBYvEA7kGJaAJJnGj0+FUQbImuDpbSJEiCZ8zjzi2V7xGQxoYEN1vbl8cFxFE5QzcJenjSBkGxFjf7RrtJwr9Ky5QaQ0hlLTGodY6iRPKZvjJM52Xr0WGqk66SSCQTTGxlXSVEx9sA32GCrh/aiplSMppB0NpVnkShYADpaSJk7C2NGRwbgyOoxcLTxIvezWnJWrYTTdTPn/hXHa+TqK2WdzT1AOhbXTvy8O29og7DG7cPzJqUUqaShdQ2ki6kgGD6Yh8fdKQFYZdarq24QFlsfELT9RhfBuMjMKSqsoGm5HhMj7JBIO23p1xamVpv1ZbXw+8piahrqKgS3M3nzn2i4AuWr5hnimwqsdLMLIzGyDVqY8wehGDv2Oj9HqUyPdzSnUPMamQn/ACqRHVzgZ7Y9huJV89WrU8q+iq5KguCBO8mbSV+4dMG3C+z1TJPSOarmolIK8UqPNb3NyQDG0EgeZxWs7IEIbiL+HKHpPSZHQi2htbnC72l5fMvw+quULd4YkIJcpPiC+cXtexAvj58XOqWUZg1QzE0y5IhjMAsCZRgYJB6Xx9S5bMB1DKwZSJBGxGKbjnY/I5s6sxlqTsftxpe38akN9cNuEcZoph8U9C4E+eqXFqKhwuYYNYAFSQIMXOm9pE41L2R9s0zAqUCrmpTVW1+I6knSouPCVtA2IJPXEftT7OeE0DTZlKmpURCDXYQpIDMJk+EHmQPPB72X7LZTIqy5WkE1RqaSzNG0sxJgSbbXOFwlMHsnXnpDYnGVKyAMNO6/5Mul88M5+rpQmY5A+Ztiv7SZ96SDuwZYkW32t9YxE4Y9bNZKmahAqELLaSQxU3YKdBgkSNuRxz1bBqaataKLT0DtteYr2yfuc3VvDSWU30wbgefS/Mc9sFHscpIctmKlYj9Hd9JDoCruQLKSJIUQIA94neMOdruweYFfXRLVgQpkwCD4i03HRAN/ePTDvZHgRcVcrUY0qwiqqlQVK6RTaQG3BEG+2k3nC/aSnkt2pp1Gp1QDmsPWWbdgMpmTUbLZllDCCpVGCgxAEqHi3MnEap7M6aPTpvnygawRURGfcmLmSRzF7YMeB8H/AEcvVq1A7xpOlAiqogmBJnaSZ9B1DPaFxWlRrCvUqByT/u6Kxu2nQZK3VQXYkjrAkmMSvyDMozch7/xAde+YhXOUDeFHH+Cd3RUZalIUzoQqDYQNIfwwAWsCDsRfGFdvaFRcx+sdxVKhoaJiWgESR5R/PEir7V+KLVLl6ZDQyr3YKqP4YOoW3BY4OOyvGcpx5NGdo0xm6YY+GwZP3lBJNjuLwQDscHOH6putA+kHRxVlyNx+sIfZ1naVHhdPulYaaet9ZnxG5IsJB3iBbFd7ROPhEps7borKgtLHUCRz2Kj4zj2jlhl3zFNFKUqmXeE1SFNMSIkncFyTzOBT2n0/FlST4RQT/uHL/EMJ5utYBjoYzSpqtS4gxneL1adaSYKqI2tKQ0AggC7DF/w72lZ1DD93XRSI7xbgxBhlIO83IOAbMVx37BlFwtjNhpE8/X44fylM6Q0qbbESSWjaOYkWnDnVKFGnCMnLVOova8O//Vt/+Epf62x2Bz/Y8f33/wBs/wA8dgWbC+wfxB/DVP0+v8yBUXwvczpRR1tqJ+MkYGuKZ5qpEzpVUUDVIARFpgx6IME1SuFlmLAIwJK+9pJEMs2MXG/MTgRr6YETPntFoP32+uHcKNzM3EnaaP7IOOL3oytRQCAz02UXJAJKkDe2pp3tF7RomRyXeUaLWhQ95+yW8P8A3D/LjAeF5mrSro2WYlkdXTlLDa0+cRN5OPoXs4v+7NT0lSpaBMAajq0k3sHLC9ovbCHSFJVbMOMJh3JXwk3NKwyrKVE904Yg7DS0RPUkYf41mmp5fMOCQWrgCOWgBfvTHcZrRSqKJJ0XFrA2+sHFb2gzYbJLuDUrVGAIixZr/dhK9kPvu+8aoJnqoDz/AJ+0gUO3eZpqAe7eP3lj/pI+7DNbthmXEKyqCQIWmu5Gq2qeZwM5gAwJFhG9se0KgBBWxn8Fn8+WBmpUK2uZ6L4DDg3CD6RfHeO5lCGqjWqsDJUAzz92Bt1GNU4AoYoymxvvvaRtjMeJZB6wVVAbVAieu040PsBlmpIKbnUaRamD1FMlBFzyUCOUHBcOVfLzvMzpWmiKCthodBJeZ4lU7rwtd6tVAeaquoCPMEA4EuznFKmUqMMwTp0tCoB4QIkrbxDYwdrfEhS9DLdC9ZvmzfzGAXiOeBzDluQRTH8bsPuAPpGIqVHBBXkPtFMLTVwykaH8zWsjxmhWUvRdXst9QEjcbmxubGMU3aTP5dJZqmot9kNMRaQv37YxPLVAKVSP36ZBOwkOPxxOrVSZO3hDSTJgrM/E6vlhivUd9D793h6PRSK982nvjLfO9o+6ApUS9OhUJBDGRJXSechWtNzeLiTjY+z9J0ytBav7RaaBv8QUT/LHz3UK1UFNlMC3zwe9kONvUQJUqM1Sk2hjO4+y3xHPqDiadXqhfcynSWEAAybet4v2o8IqtWLI7aKgRXBy7uEAkSGQEmTHgAm5ODrswGp5bLUm1tFJV7xlIJ0qLspuk8g1+uINaqRmc3cwKAYCeek3j4Yq+E55mA11GMhT4idvnifiMh24zOYNUQKTsI/x/tmiVWp0l16DpaQY1HlbcbYayntAVR+vpMgJPiSTB52/r8MZccytRhqIEgCfSxO3KTHrhxawGoA9QI2A5n4ROAdZVD5rz0C9FYfqwCPPjNzyPHKNdSaLq0DYmDPobjlywD9pOKpS4hRFKqdbsQwDAwCjCI+zJIb/ACjGWZozMdSfkPxk/LC+EjTmaDKJipTHzYD5mcMNmfVj6RX/AEpaYZg1xb37tNtzGrvMwJaP0ZSL8yHn7hiPkey+XrqBWpJUDorEuCYGyhZMKNIUwALyeeLJx460f8Kvzh8WeVoifdjR4RPQADAhpqJju2kAe0vswyyUKj5VqlBgpAVWLKQeWl5Ak9PnjEuL5HMcNzRBqFMxSaUZLSIPiB+BUrHUHH1XmzqUIQLuB8B4vwxkntz4bqoLX0aW1w0hZi8EsDyuI2OoeWHaFchwp2MCVut+MEOCe0DNZjNUEzLU2ViaZYU1VjrVkuQLXflGCL2kU5ND+LKjlPiUSBfaTA+OMky1co61FIDUyrLbcgyNh9+Nb7a5qlqyxDXFLWJWbEpFzv7pHhn4YnFUwjqVHONYBszWJmdZqmVqeIeIqo6wNIJ+OJXeB+7SnJYeQk269R8fphXEeJl3AVR4T0sRJIgbj3rfDCsvVhzUVCAQUJIEBnlS0873sAfDaMEJOUEjWaAsCbHS/wDMu+4T+8+mOw13+T/uq3+ofzx2E8rcj9B+YTMPZMiVcvTVCNbAGQADYgzJgg8iNp+7AjnaWkhTy59Ry+7ywW5BwAZuYcAfFZ+fzw1mcjTrmCpkGxUiYuTbpb+hw1Rq9WTm2gMVhRVXs6GU/ZPilPLZunXqo1RackKCAdUHSbiLMQfhjXeAdv8AK1iVOrLkiQzMrU7EwSwjRf8AfAHKbjGW5js6oBKsdhuJI+Aj64aWgUACaV2J8Mywm5ljG+w+WLVlo19Tv5xFcLiKelvUT6Eq1KFSkQtakZUgBagIEyesgSQQNhHQ4p+1tLRl8ugkGGJUi4JN589/ljEqGSq6y4dFMzIA3M8jyud7YLeC16hpClUr97oPhkXRSbxzIkn0whiMOqL2WvNDo+nV69Sy2Hlyk9nIWOc7/ScIzfvSGHKV/iE3BHuxIvh5njStjMX8tUR//cQCWlmYW1FhB2ItY/DCiDjPS6Ewv7AuKmYUPBKDVM2bleLAiZMWMW5gFvCKLZWvqqWp12qGSI01CWeGJ/eEwTzBHQYzLhlRlIqg6WDAKwuZ0kkfcDMi+Dvh3aZczSNJyKVUiFeDpZhDLGwU6gN/nywSmyqbd95idJ4Wq7Z11W1j3ScKwallCkEd25t5suM57ShlzpmywGPmysN/8sfk4Msnkmanl3VKetaGlhJUhtSgzAnUNLKfMnAp2uYo7awQw8Qkz4Sunfn7jecjHf3+n2iuCAzke94PgHu3EC7byPsyduR/HEok6Kb/AL1J6f8ApYwPXSW+WK56894Iuak/MHEhc1/uqE/+2WJ+dx/pJwVlOnj9prmw1jdN9IJP2R8zi39muYLVsxJGpijxzIuLCNrfXA/nWtPwn42n89MWfYYCnmnJOmaUxsTDRztzHPni5W9JucU6Q1Ud02KqJzmZ/iyq/wDdgay6E07GCUHTmuCClnEObchhByywZtsx+6+KGhXpoilmgFA09ABJP0wpVuZj0xw8IAEqpEoCR7o3Bi9+dhvhpakCWuBblcjf4SI+B64RmwdbBTuxiLkAwb+UMY9DhToIiwAAj7vpGD2Fh3z1qdoTi41TE6gDbk0tNvgD8RhAzBQCosSmlvlJt/p3npiRk6d3BtzFuYABn6jEWi40VIEx4Y2t4p/HFgR+0llutjxvN/enL1AvPLrHn+0j78SMs6wDeGAYTJktLbxv5bDA/wAH4v3i5aA01cqsmDaNzJta/O9uuCVRpQgcgAqqNhGw68/li6junh3BGkYzJbvaQA/fMcptEn4H54CPanxeiiGjUotVerSqMaYfSq01AZnJhryIBCzINxvgj7R8a/RaNTMqrVRSXToU+80xcwYAnxNyCnHz12k7RV80ateqUZq50wmy0qRkAblV1MDBuSCZEYLQpdYb8j+JVmy28IJuIANjN+dokR0xbZNqjSNTOQQkjxQBAEb8lAEchhvKVyKhFIMzMpRLyQWszCVESNUREA72JxeZXhVXLBZZJJuvWbQYM9NhGH69UKLHfhDYCizvcbcZGyAqoZ7s6iRBMTtEhZBnpiVURvDomw2WfeMzcgBTBIlepM4sKysURxMMQD1sYIHWTN+gxDq3IAJBYdTNoMnzEg+HphIVM5vabJpBRYm87/Z9v+GP/NjsI/SH6t/zY7HZqnP9/wAwGROQ9PxHaIJcgwJDm0TuJn5HEaoFUm5vsR8bi8i4288V+RzwFWahWb3tA5jb8zvidUph9iLxc4sUKNYwlKstVbrLAVVBAeXMWsJEecx9MRQUIJVjMHcWtNvPCKdEQxBMi23LrfbDNMr3bahewB8ueKBRDFo5l6ZdgJhLn4DmBaTtbfFgFKR3fh08zBJLTdusi3piJl6OlxDAwh2EHceWJGZzWljpMljJ1Xtccr8zczvir3JsJK9nWSjmWAlhB5QbbyNz1JMz8MScvWMwIKkAMFBi43AIkEc+VhfFY+YZ48OnyWbDfp8Nunnha5TWJDi8mNV9+luRA264CaYtrGlxLbbyyp5rTEvTt+4ure97kT5x0wt84s2qtJ6Isc+YUmNthilSaZmwIB32PLbna+GEZmYkjw/1vt6z88d1CnX8SxxLQ+7PduaSslOuxJIjvFUmZI8LCBJH7wFweeKftTxoZytFJSqgAAtBLgE3KjYeI2k7mcUGSy6XJ94Gxkg8rgbfGcdXoOraWbWoN1aSDBibMCbyMWFOmG0iQpAMXt9I6yMeksV9JUMpuJH2ScKy6tTimQCS7c+tyIPQHnhg1nRSHBMmZKyCIAjcFYAERb7sO0+I09S+Fy3PmZAAkGfFYKJsTG18WZSRoLiGFUaXjKsCoVtmQCecwL/MYldks265tVHhd1akABYtYja4mAZGIdNipAdqbLJ0i+oAk9FkgA7ET54icRIerTdRcESsGSBbY28sFC3uvA3gK7B6em+k245JhWP6kAnLJEncgVQZOmxAIv6HGfcbzr1JXSAgAE21GOunl0wM0+0uby7/AKusyAgKwABXT0gzB6xGJYpioJp+EqNjMECbgTEwL4C1ErYk6QGEUJUa+pFo/wB+C40kj7JPpzB+MThb0gBfYAk+nQRudo9cRqVSB41BYeG6tpjqSoJna8csL/S3KkwmoXhmaCY3VdAn4k88VKcpsriVAtHRXIAVYLMZH7ovdiegt6wBhplFzeGOs8iQTCAdNX3HESrxJ7wCGO5kE2+FhvYAY9yrkhiQLC/nEHcg3MG4vb536sjWVOIU7e/fGFvZztx+j0wgorWelNJW1hRpch2jwmYYAfZER8PeI+0/N6BSo5c0BMNVUmswBJnSxEAm1yp35YpslTAHcsgBvpVlsYMldUSXWTJ5bG4vDqU/1sMpgg7mNuhi5t0xyuoYgrMmtgkqdoG1+Ui0+3fFS5NOtUQkXBCkADeO8UkXk74pRwOrVBqMRqYk6QLkk3NgFUSfrgoqslMiFnxRqIiLjZdvmcRMxnixaGdRcwp+pve334YXEN/YoEAOj6Y+YkxHCMguXIYOuobsLnV0Bj4WnFtlmNSoGJI1wQSZYgQbmZA28PK/pip0ot7tItMX3E/S3nbzxYcOCpDo2qCWeZEb2tvzvhatc3Y7zQpKEAVRpHKQY0k7wj3y02AuzNaPhe+IBybhl57yBMg25+YtN9jij4XxBgrUmjQSSGNwh5mf3TidxLtUVZv0c3t+sI2I/dEfCT8toL8PUVyF438Ip8dRNIMTbu4y3/s+t1+p/wDHHYFf7YzX9/X/ANbfzx2L/C1eY+kW+PTkZDq5dg7WtJHX6xidw53XUCygbQSRB3B2v0/lvg7q9n1YfZHmIJI/D13xDznA6Sr4VJbrIj44p/qNNxlMomGem11MoaWftIM7g9D6g7HDtNVgFtiwnyFsEB4NQZf2Znqp5wOXmZxEznZeoQFovA2huUeY975DARiaRO9vGPrUYDtCVCurVaxFlB0i9oMjfpYY81QQQL77ct7Tf54mr2cemSFVqhknw7W2sbmPIdMRKr6mM2MQZvEbYMHVj2TcSyMWFzvELXJafMSvXc7jFjkrsZ0xvBM+gufPHmUySmTIH8Q35WuYHwGF08qqSTqFibrzgH0gm2Bu6nQQyqdzItRCWJ8HO4UWi0TG/O2J3CstqUgm5mL2hZNh1M/TESuFAJBkCw6gwfpOH+HDSarMfCiWHKYA+G8z1xFS5TSESwOsRU0wwLwRdRYzbUZHKdhPPCjWYCxCibKona4N/Pn64h0irhXDbiwPPxEE+QtibmKYBhWDk21qZU32gc/K3LfEkW0MgNm1G06qpBF18h4QYEXJ5W+kY9Ssg1axqaIDAARv1vYn6YjtlzzB1C9xsPPmOW3TliTVoQsQhJgysmZMweQiQMVNtpPGMVdL30IgnTIg3HXyJvOHOFZcNW0iCoWpFhvKzcDz62xKpUw8CQxWTbaAJt52vP13x7lSq1e8EmQwAsAfdmbdRE+WKs/ZIHKTl1EH+1FNRmKarEALMHcg7gnltizymUDLABm9+Vrk29Iwxxxh3+lUksii5Hh9OuLjgVNQKggyEqGOhCNf8MEqVCKKnuitMWrVPKQgAtRAwZrCQCRN9O5O974W2aOk6ASFhSp5GJJkeewn4csS81mFLBV95aTCR+8BYnytyvF/LFZP6mohMOCCt/eB3m1j9bjkDii9oAkQx0OkWM0UWbFmnwBQQP4iDY2kzf78JoZoM3jW5jS0BVBmLjpvc9BhkA0wZhi0gDeDF4JMzv8APcbYbyVFiQKg0iwsJ5jcAi2/ywXItryLmTauUiWXpqBLXAubwTEgDn0xa5igTTTWSxETG2hYnlPLnbfFLm2H6O5vAewF5jbabEmfjggr5lTTVlbUjACwI5wQRMzvIwtVLdnxhEKkkcbSo4zlijhl925MQQJYQPoJE4r6DCQrghW30zK+UncdJn44teJ1wahKgEASt9xJiZtt/TFfxCip1u+lZEgFoFuR5zy88GpMcoDSlRQLmIWisLBgCbydrWjnv6/diFmeMrRDJSVg7SPFGzTc9LHbEDOcTfTCEAG9hf7tt8VtOmblhcRvuTMRB3w9Tw99XmViccB2aW/P8Rxg52mDA/p9PpiTlKCt7wIhpMbeYviz4Nk9DKKshWHhOkMviiLg7GW8xzF8XeY4RDMAW1XPgpbk8ojbHVcSqnLEqeHZheDv6UOg+Y/8cdi+/sOp/dt/p/8A1x2AfEU+frDdTUhfWZFOkBWJN77D+fl+S/TqgKAKf4jDlLNIdOikxJmPCP54Rm8k5ILqOex/pjzdwdG085qRXcFjJC7RA5DnyufPEaki06gYKT5g2+7HU0MtCgbbQZPW9wMT6UQQRcn90X288Qxy6SYmnxSSD3d9pB/phWe4RRrtrqIJPMDb0MYey3DATLegC2wxSADnUzaRymRgWZQb0zYidKkcCy41HW8gmOYMcpjVHxx5R4Cz3Qg9Bq0mPmcX5NInTTF452FvzbCctlyv2yIF4a2C/FPbf6y4qEbQV49wh1gFG0m8wuqekgnzwOng+Yqa0VGAMAm0N5dYjoDMY1CglMjx6m9ST8vlhTZdImkh9djg9LpJqYtl8+H7ylQlxY+kzDMcNalUSi4BIC7AlZN5E+9Ba/xMYaVStQtIBkwCGBJ3kWsDjQs/TcFWYtpm1zzt5xhJ4Tlqksyw3NgDrn1F5w0OkRlBcb8pKmwA5QSoKzN3nvVN7mSbAciDYAiI5487ypDfqySYvcxG3wxfZzs8Lsr1Ln90mfUsCd8R6HZ7vJBq6CBsRcg84kbYkYmkRe+ngYYVhKLJoQ5JJBKOTYzOhoBkW9MS8jQBVCQPCGMbdLfG4+AxcJ2cNMeHMhjPu6ST0sCx8sJrcCqagS50iSdKaSZgRJJtEztiWxNNtm/f8TusVRfjA+pkKleoXCE30qikSFAkGByv72xOL1uH1qIVmMhgyGBE2azXvbmY28sGGQFJaYEgReA3Pnvz64hcSrh1KKxg8gB7x8998DbHs7BQtlEUpqVYsTqd4G5dFarr1KBB98SLxBsDI548raASRmEMm+mm9o82UX/phNSgKbd26n+EhtxyMxEdcV+boufFKXuADJgz1325dcaKqGO+nlC1K6DW8n5gIQQGLE7yLm25kkn1xJy+WgajVCyZN9R+Ijz54H+6YQzt4JIseXoCL32nniWaCtqEMFMMYQKJ3HKYvAG3PF2p6fNBfGLfRftLnhNBalRVVtQQM5BNzIiT5yBidxHJBkDqpVuQJ3g7wPhE+eKeij0wKlEEEEsrsAWkSCCoFpnmflgjyuZauoYbn3lgDpbbfmPXzwjXzKwcHSStXM19jBvifFpITuu6hSdTqRJABVSRfxNC8omZxSZXhFSrqesWVYcwovIEgdI87408cJFdSGMruQY3/nik4z2VqhjUy7z1QgDz52j4DF8Pj6S9gdk9+vrA4inUqG7G45bTOqqKhsGEHmOY8zhMFiSSfdncfjzxccZqViVRwoIBF0g2kxsd9vjyGIC1Fa4prOkWBI0kc4+dsbKOSt5mMgDWj1POEEKZKRfSJG3KRIJsvlHPBr2W42tSnp0/rQIJKwzJsHtuRsY6TzwE0mIMmZ3JI+/4x6Ydo96DrQXQiCJNzbebTJwriKCVlynSMUnZDfeaR3a/3jfL+mPcCP8AthmP+Hpf83/ljsZfwFf2RHPi6fsGaJwT9qfT8WxaZz9mcdjsYNf+rDSvzm5/y/dhqh7w+OOx2CD5YThLXL8vjirf3fnjsdgNPjIjuT+36j7sPL7vxH3jHY7BH3lZFH4D8cWmT/Zj0x2OxSttOXeVXG9qf+I/dhVT3D8cdjsFHyLJMn/ZH+HFdQ/bv6N92Ox2KU9m8JEa4R+3HqfuGCptj6Y7HYHjPnHhOaCma93/ADP95xU5X9o3pjsdjRp/KZJlb2p/Y/5h9xwPj3G/xL+GOx2NjCf0h4xSr8xkbJbfEfhiy4p7qf8Ayx92Ox2GX+YeMENpW0tv8w/6VwXcF9xP8CffUx2OwvjPkMvT+cS1T9ph47n1H447HYx24R9YI9u96fofwwE1P2nxX78djsej6O/ojzmTi/nl+f2v+UfdhX2G/P2lx2OxHLylpZ47HY7AZ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data:image/jpeg;base64,/9j/4AAQSkZJRgABAQAAAQABAAD/2wCEAAkGBxQTEhUUEhQVFhUXGRoaGRgYGCAgGxwaHB4cHCAdHR4cHSgiHR8mHhoaITEhJSkrLi4uHCAzODMsOCgtLisBCgoKDg0OGxAQGzgkICYsLywsNCwtLS8vNzg0NCwsMC8sLCwsLCw0LDQsNCwsLCwsLywvLywsLCwsLCwsLDQsLP/AABEIANEA8QMBIgACEQEDEQH/xAAcAAABBQEBAQAAAAAAAAAAAAAGAgMEBQcAAQj/xABJEAACAQIEAwUFBAcFBwIHAAABAhEDIQAEEjEFQVEGEyJhcQcygZGhQrHB8BQjM1Ji0eEVU3KCkhYkVKKywtIXQzRzk6PT4vH/xAAaAQACAwEBAAAAAAAAAAAAAAADBAECBQAG/8QANxEAAgECBAIIBQMDBQEAAAAAAQIAAxEEEiExQVEFEyJhcYGh8BQykcHRUrHhM0LxFSNTYnIk/9oADAMBAAIRAxEAPwDPqZmevnhSVirE7geWPFUg8sNO5JMdTyxk2vPf3sBzk2lVk2+u++PRXgXAPxxEpyBe/wAMLKMRtipUSwZuEsKWYVTZiRG0eu2PP055MSPv54iBWHKIw7TDseQPrvgZRd4YOSLRIaCJBv1w+8G42mMR0DcxeevLfC2aNtvQ/j/TEkTs1tTGqYOoixP554dzdRoANxPIx999sM0yd977YlZgAjzi/wDTEk6iVtcGV2ayS1Vg/DywP5vItTbxiRO4O/PBV+iqVB1CSSCsRHQ4YfKllggMNsMUq+TThMzG9GriRe1m58/GCtR5nSIFp/P52w3oNoxPz3DislbgbjmMeZcloAUsYAhefwG5gHrscaAcEXE8nVoPSbK4sfe0gshmDvhaUCdo2mfL8zia/Dqg2puNmuL6d59IxIbJMhcsrAXF4sCDA9QLyMQaglMjcpVLQJsL4tcrwlQJcyY25D+eGcuwLpuCGE3+vIgbfEYIKdEHeQPqfnsPPAK9Vl0hcPhqldsqC8qxw9SYCyY8vyMWOU4OE0uwBPLoP64taFNApMqCIt1PO4H349rMC0qxIK87QcINiHbQbT1WC6HpULNU7TegkVnPw/P8seM8bk/Q4edQQbgMJPKD9bfCcRO8HnfcdMUGvCapsN57WMevnhFQnpzx53kEbb/k4QzjyxcCBYi8Xq9BhSE9cNFxuD8MJWticsrnEkhz+Hw/PLD8DmdziNQzAAM4dBAO388UIl1YbxUA8/mNj0x6AQbTFr8vXCKj+ETaeZ57bYcSuCIv8TbzjEWMksCNd5b91W6N88dhX9pH+LHYBZ+QiV0/VBMnxG3W/wCThQ9Rb87jDNOTy3+/CquqwMWxoWhQ2l46ah89t7/nbDysR5g+W+IzOwg225YeoIehg8hH5HLFCNIUNHamYJ5bAfS38seoGNgszy59cLFBgZsCOrbg/n8xjwVmUyGII2g/DA9OEJe/GeVFcA6kNuZBwl6jRdSJjyGJffVGAAMkmAC25MWA3Ox2HLbEOu1YMUqBlNpDTeIjfHKL72gmr2bLfWNNXa0fcMPy2+/X8MNUaygk1JCgEiOvKfLE8cSoRDLVVtM3AFhfn5Yl78FvLCtTU2ZtTINOmxki4Hl1wivVM2MDp5/DHUsyGUkSLkxPIYbOdcqGamQhaBUKwJ6atsXCtfaUevTUDXeLcRc4qabtTqsy2ZWJHP5yCNptiyNSRIvO2KrPGKjD7WqR8QJn6YPQGpBmR02R1asOf2k3IUa+Yqd2jCSpJZmCqFWRJIUWuB8cR89VrU3qJUeSIDXBkcoaJi+2CP2d8Iq1qzvRHgVGBLdSNQVQQQWlAb9Riv8AaHwSrRrB3FmUch4fK3qJ8533NlqDrshta3rMTIDQz3Oa/pKXhrDvqXMap9efPzGC6lT1TpK7TcxgO4H+0U3gEzH+Ex9ZwT0nhrH8J/pgWMHaHhN/oE2oN/6+wj9VSs3Hz+GGe9YWHPD2byFRaS1VKlSmsruwBHWBf+GTfzxSZziGkKUAOoTz2ET064BTp59tZotjkUFmNvfCWYnl92G+9O8fGMNFi6K8bgW6fm+OqsFTUxUgWJDAwYBghZg354uE1tOfFKoBJ03EXqDEdeduc4THORf+fTDa1NiY22+H5vh9FUrfVM7ja53+WOItJz5tZHDXj8PpbHkid+uHKmWI3MxhSwFH8XQcun34tpwlR3zykfWPTEgVgpGmbcyPzvbDAqwIMXn82xwr7g8h8/nipF5F4phMbkDz5dJ9cPU0gEQCD8D8PTrhgOAPUYdFQKJUkE9PrF/zOIN5FxLjQvU/6/6Y8xF75+rY9wHIYrpKlztFiIk+fl+euH3zLabxFxYbTv8AjiKqMYHniZk8me/y6sCA/wCsMEEaACZMTAkQQfjhg248I1UqWW/HhGP01G8JMRck7DYbfE88dlnJMqZG4M8sL9pVY98nIlLwIkWiOoBBg4ruE1NYbQugTYTMWBNyZ64sqA0RU5xSjji2I6lhC7hnCqdei2otrDkEzCooUGb2Nr/HcYDVrOHMtdWj1A+/Gs9luwneZZqtWu9MVACAgEFVBJLagYN4DWML54Cu3XZNsse8p3SAbdI3vfkOQ+/AqDAOVJ32i1bEDOcp1BPvylh2Z4fVd3rpSLJTQqXCmQzFZ0wJMKLxtN97jva8uayyGjSQCxnY8rRymOU41Hsh2ly1PLLl1p1jZphFh2I8RPjM7dQNsRu0mYy+bV0RGBgsSxRd9iACZOnwkahEg4AtUJVzkcLSalSpVYqVsCb3+ky/hzsQNIJcHwgCSWBGkCBck4L+1vAMxXo6hl3Rqfj/AFgOtpJXQJJMDnFrA7EHFH2J4wMlXLsi1DspYkKsiNVhJPLlEnGhcY7eVe51FaKkkzdiRPXxe71jbyODVyVqAga30lKlR6i5QNALEnhM77F9nq+dZ0ogLEa2f3UBmR5sYML5G4xY9vFNCj+jEMIZQCJ0sFkBunIgjeR03l9m+2oTLVVRaOWY1gzMgbY6Y3Yi8RvsD1vA7T9vRmSaNPLU2YVCRU1kqxncLFthHiMRzwQq71r5dve8XOKbq9TodO/6QeyIhTeTawnmN/p92IHEEmo/+X0uB/XBNmckXCP7ggyobYCIF+mr3jv5YG+Kgd68SBa0gxAHU88HoOGckS/SJ/8AmVeR+xh52H7VVaVEUadOi6IpIlW1F2Z1nUKoAJJN4kgHaBjztt2jqPQUmllmRi1OpC1PC8agQe9g6hJkbEHA/kSaOSSopXVVrVNRG+mmkLBDAWLNbzBxM4Zmmr5LOI7FgEpuDtpZVrve/MLHpgTUx1me2gP8RVQoof8AaCHAP/iKc7T+BwUppMAzN/kOnxwMcKpkZlRpghiIJ2sbE/jgwp0yNaFJfUrQR4rMCYPQg8t8Xxh7Y8Jo9D1QlBh/2/EvOC5Udy3fVUWkXgKINQLBdyFmf8MjfrYYqu3vZagqd9lqlMAAfqxUBkQLooJYec9MMNTcuIsxCqNt20nY38jHliO+WKq4O5LMBM7yYtvcKfjhSmSrZgYHEXqOQdje0quDUalSkEpIzuzFVAE3P8rmeWL3iVUZfItQUEMBodIBGrcsQb3iZxc+zevlcrQqvUr0lqu7pD20JaCCbXKmY38PQ4u+L8ayNRSpzFJlqAqwXU7EASR4A0LAU6dpnni9Zyami3AN5QYg5Attcth797TIkYjMRudRHna3XpgkbhKV6Lks4dWIWHAQAAEkr959OkYps9ku7zgWnqKl10ahDEW36fH488Fq8BKMtGpX0PmmAdUUMKdP3VJIaCzEjlYA9BJqzfKym2kIjgUijjdtvKBacTYU0Ey3iDE3MA23+/EpUq1aq06RUHSCWYjSJvvf+eLTtv2KOVAq0dTUwYeVbUD1MiI3HwBvJOJfA+zlenSWs8L3ukFGs2mCF94bksLCYkYl6lPJ1iezK0cRUc9UzcvoO/v09ZT5gVKTlK0EqASV91gSYjpt5YVRIeNJME7cx+RhntNlalOowqLGogrGxW5Ecj73KwxI7K5ZKlQJUDFfESFG4A2nkOptbFWAFPP+0doYk/KdvfHwjz5YhSRc9DvHX6/fh5MuwKypBF/I4h9ra1SlWWpBh5gNYx0I5XMj0w92bzpqrUNSPCPDvBY7Dn0+vlgTK3VdZw9iGTF0zV6o6H2ZeeP90fPHYd0Dq3y/rj3CeaWsYEcN4oxd0c6twp6X3sBjU/Za2Spo5r1cv3tWxR3UEINlhrmfet5dMZNleG1DXDaV0sSQwPh8QYgSJi4iDcGAcWPBcwKdbxKGDEzqItoUMpJJA3MXIuR0xp16am+XlfSZa1XqYcU3P91r/t6zTu2/A+GNQqKrUKJXxBgygyTEWufT1xiXDa2ioVB1KZFucbET+OC5OIaZbTKnSTTOxM1RHntHnGBAIFzAH2dQNhy32PlicKpCsrawWIpmjUpup4+ctOA1wPG7QGqeIm5iATb4nDfGUQpqUSusHcz4lhgCRsGWB64suA9lsxmEIFCppDMVdjoQkxBOrcCOQO+DDg3snLz+kVyqmJWmByj7REfIYl61JHuTrEu2Vy209/eUnZrME0lKGIUBnMnTYTseZB36Y84hVYof0cd5VkEBATJ9AT1JgmDzkblHHeBJw801o06RokrLVWVifEZGmpaFBVtQEc8aBwR17pPDTnSsmmsJMX0nmDyxnu6h845zRaq3VjvExvhfYrOO6FqDqJBLEgcwdmI69NxghrdlqVQd0+bQO07EsAb8lVVG1x6Yk9vuOM9dsvQeQgHeKBYPOoeJuY0jY2v0OB+rV8EM9MFQTZhqBggbtY3x1R6jEHaMYahmpli2/wDiXGW9lFABhUzFVw2mdIUC23U/kYjZvs1wvKVodXDKVMtUYWJUT7sRLdTz9MWnYfto2aepQampNJRpqITDiQsEXAPOQQDBtgxqUQ6/rUU+TCY+eOq1aytldj5TNVaYO17Sj4NkcjmBqCVZJKMCx3W0zIBAjf16Ypu2fZjh+XXvGWWaSD3hJ8IAEpMlTZSRt1wbABYsI5AC3wjbAJ254FXaumZywDygpVaZI93VIK3HUzBGw3k4HRPasGt528rwhqXYFtV5bwS4lSpaadJV/VINenxQGqXIE9RpEk9MFHZHhNB6dSlSDL3gHewAVgLUUkMQdJ01Co2Jk/AKztTMTD5SqIA21kW5e6fvjFlwXhmYavTenTekdP6wluZ1WgCVswsZIiLRhqojCnq1vPz5xqpVoOAqDXwtb0ljV7EZbL1qbzXPiGkBA6md9iGkCbc7b3xb1+xxqg1KVVUtAUiOse6zRtMSY53kYIF4CroGr6ajLeGAN7bTiW+cUCZCgAyTAAA5zyHnhJsSzWJNzF0Y0xlTzmX5rsxmNbDuzVNPT7je7qU9YvYGPL0w0+SqUQNVKqsm4NNiBDAyCARe4udgPiSdjaAo5lmbN0Wp+KmqrUJes1iGKxcCSZBN/K+NIAlNrEeU4ZesVsp1lD2XzCfOj51AsVBqXYrN58RnrYkYrsrxEU6zOqjTL6V6BrW8wu3nj6H4pwmhVEVaKN/iQG/qRgZzXs94bVLBj3Ln9xgI/wApt9MHp42kLhgdffdBVOsaxXhM3Of7+uKohQAze7F7r1NzM4tagVD7xJGxQj3tYGozuCsDUOgHngmf2XNSWKFZagkQG8LaQdREgEGeW3PFHmezWaomatKoF5EnWvIxImBbmANvhBqU2PZOgjFNmZiW3MouI8brd9S01alTxq2mrUYo3uwGBIkElpHr1xd8Y4/ma2hay0kNMm1IsQzL4QxLMxJgRvgI4kxSsuk3ULB3gj774IDVYuS3OLcgByAkwN7eeD1UAVdOEL0Wl6zMeH8y27bdrMpmaZQ08x3y3RiFChrT9skqQAOXWMN9i+CPXDVi3d0kU/rXuLLGkD7QE8iD7sYGO0qqe7KqAQNLRMEj7U+fTywVZdqgpLl+8daVJQWXUdNjE6djLBm23vijBadEBeMGFqLWdBw2ltV7FfpWXNZqmt2BKlQAqwPUljIKtMQeoEkL4Vw/MqlfulXwMFYk3MA2Uc7MPO464KOC9q61BGpUu5dC2oMUPMgW8QgQBO/PCeHVa9Q5jPVUo06RVAR7gqOCGUqjEh5uNRieREEgaGoqlTa2lpW5zhydeY3lZpz37v0X+ePcHn6JnP8Ahcz86X/5se4X66p/xrD5k/5T9ZmdfjC0RWSnHjDAMRM3ZQQRYm0dPFPLFc9WSJMlw1h5hOXqD9PPFtwrsrWz1T9WNNMB9TkeFYLGFtLfD0JGNq7Iez6hlFDKoaoVHjcS2w+Xph16tOkNNW4/zFnrNmIbYEWmecJ7H18zeO6pkm7KdXvObLaBDgyflg37P+z/ACeWYOaffVP36h1fIe6I8hju2nag5F1o0aXeVmAN50IDYTFyTBsCPwwFP29zoaXdR/ClKP8ArW+Er1mGmndGH6zEWY7cJoHFOBVarAo6Ko5FfdPlFiPLz3xbcK4f3NMKzGoRzafoJ+mBrsN21r5tXHcFypUKQIkmZB+yI8N7C/ljRMtl3ZQaukHot/hJGBLhmJIA1itasyjK20qq2WDgBqYYDaVBj0nD3cnkoxbLQUYWEGCLhmPGKmv3TOeO+zPLZmo1U97TqOdTGm4ALbSQ6sPlGIWT9kOTQeLv3396r/4KpxpOZztNASzCwkgXtf8AkfliC3HFJhUJ8TLJIF13xcuyC2eWUs2ywd4bwOllVK0Ka01tZRcn+I7k+uJDBiY8sSM9xh4GlUEuq7TZmjnzAxTZ3tI9JNbuo3gQt4J6LtEbfUkDCJa55xpUYjaP1c4gqrRJl3BIUbgASSegt9cSjpgAzjJ+H9q2WscyZ7xhUUExMtou3wFgLDa4F9L4dxB62SfNT7ga5G5XnAHum0wTzxNWjUUaCGamFsTt94nPGnThmAgkATzYmwE2PU+QOBDsn2gpg1RWCoajs6nlcTB/hUBiGnqLWlji3GVqnY6z3lRtJhlCqRAJggAhosOeAypUdg2piIIOwHr9It/PB6GHBUhoUU+zNxzFODBP02xR8V4hQpVVo14C1VMOY7vcAq07bi5te8b4G+wXaJ0L0HdSAFKGq8aWNikm0HeCYEedx/tNx2vWqgVlCaC/d6VgX2KtuwkA6pxWnhm60qdh7EGKYms5Hs3SpMWp00ViImOX4ctsW1LJW3v5YzTsn2+7vTSzJGgWDLEj4E+fui3+GL7DkAlRFqIwdSLMNiMc1JwdYvWunzSm4hww1EZNRUMrLI3E2kTb54yDjHZaplixKM0iNQ1FLEGVgkqYBENYAmDjfTQAOI9XLTYqD8f54lHZNpFOuBMA4TxmvQqAU6vhb/26jTe1tJuJJtsTa+D3gvaYVYhainYgAsPWAJj+eDduHJJ1Ukn/AAj+WFNkVWywOZjEVXV9ctjCNVDbiBvGeD5Ov4sxSSTHiKw1/MCcU2Z7E0Hg5esynpUEj4EQZ+eDbiXCFrAqQRzBXcEbH+mB+p2PzAI7vMKvInSwIEbgBiD8xga1KmwP1h6DrTBIaxmc8c7LV6VSnqTUi1FJZboVFzsJ25Rhfdu40mAjtJYtuRKxETGqLCdr41ill3pUYrMarAXCi7GTsDALG25vgGyGboZ+rWXTVpOCDS8OyWkEAaVfXJv1gGZlpazOuo2lKjl2Lnj/AIgPxxjRSxnvBAIBEQbiSLkQMOcLzNepRHevUqJSUikjS2kWsv7ogxq5WAxb9v8AstmFSmyhqiJqnSJ0gwZNpuZ64qodEXQ4ClOsAgCIO95IBjzw6jK1IW3J9+kFTW9Yngo0l3/tNmetf/V/THYHv7bb91PnjsV+HP6R9Z3Wpz9Jt/EqyrwnvcuncGqNLaVAMQwkQLatNrbHkcXfs04i+Y4fSeqZcF0J6hGKj1MAScVoyjNwunQo0f0pKiMpJYDTM+KDckMdtwVxbdlFq0st3VTLGiKKKqBXB1wLm1wZ3ncnC9EhQbiArWNOw/UeIvy23k/jXA8rXKtmKKOy2ViPEPRhcX88Q6XYXh4Or9Fpsf45b/qJxDpdsKZqijUpFGLQt5v6R9cEwriJJEbzgaYtM/dwgqlOtSABuPP8R7L5ZKahUVUUbBQAPkMOTgfodrMvqYVKqKNZVTysJkttfF+jBhI2ONOnVSoP9swFSm6fOJSdoONmgCFSWtBMxfoBdvh5YpjxGq7KXaVY+6DCxvNt9udt8GVWkrDSwBB6iR9cVNfszSLBkJQjbmOfI357TGFK2GrOSVPlt/mGpVaaixEoOH6RTEqoBprYf5j9xGI1BvE1v/dqkf8AKPvnFzT4FUpoAVDwAPA0bCNm/niNlMjpnWriXq7jkXPXyg4Reg66MLRpainYyk4hn9OksCQHBAG50q3n+8QJPXFbw3hNLNUg7v3gIAUCYUwZiIjeLzMA8yMWfaLgHfMqrUKNDsrc1iOXMEkSMDWXpZrI6igBW5hvdImTAkyASSCNJueWBhbDQ6xunZh2TrKvjvATk/EzFlHukDUV84m1zEX94mN8WXYys9ahVoaz3COxK6jcMpjpAYk26q1r2rIzOfqLqDEHfSIQC8eITAF+XTrc9yfZNcqA2WYA6dDEiz7sSQOc3HTBahYU8rHtQtRwoAbeDHHOyjgVTT0uFpwbeIAL7vhUk7med/PAdk+y+ZzDv3KGAsSHOnUFAMsecg2G2wxpPE8zmWFRHqVKY0nUFQLMLrIWppCxEib2jnOKGjn6wzjNSrEatMotQkyyJJhCZiQedx5HBaLuin3yi5YuNbS37M+zxKVKv+lBKjtTpgj7ICrcgwD71ybbDGf1clWqtRyyBd9ILkAF9IhZmBuAP4jy5azwLIZvNIv6bWqrTdY0KoR3Uba2ChgDcwL33G2Kbth2CejrfKUy9BrmknvKeq+lyN94I54mmzFixN/f4/mRRqqpKk6n6Qr4L2XyuSyjCqqEaJrVHHiMCTcbAGYA2tF74seznFKFSmrUaytJhgYVyxsC67h9rx4sY1U/tbMJ3H+91Ka7A025bSTGrr4iQInpgw9nnYvNUqqVs0zIF8QTXJYkCNcGAAbxe4G0XIQVF7xepRUKTUbWasUB3GGmy4OHJx6JOHSEfcXMzgSJGOUHKcNPk8T9GPCMAfCDlaWFRpTtlTNhhxstbb44sJB2wC+1XtJmMlRpnLgDvGZTUK6tBABAg2k3MmfdNsJnD62EMtRmNpJ7T5+mlJlFdKVUqQpOlodQG2JiYI36jAb2OydSrVOqrTC1P1pWjAqltpqEICqWsJm+5ucCNZatZ2JZqjEgkusNeGuPeG4tyw2tWpQqB1AWoknUBNxO8772PLfcY4U7ArfWbq4L/b0Nzzm6U+HgCDEfMx5zvgX7U+zalmVL0StKoLmJCPzIcDaYHiF8EXBe0+TzFFaqVQRcMIMqyiWBETI39IO2Art72tzCVCmVmmNJIKiS2oMtzICxMgciomdsRTDK9hoZlL1jXtAb/wBM81+9S/1N/wCOOwz/ALc8Q/va/wD9RsdjSviOY9PzAWX9P7w84h2rqaxlskyHU3hWnMMW0qRrBg+Jp8Nt5nGk8e4l+hZF6zeI0qY+LWUHrE4+euGcRahmqFVxHd1fFNopkBWNv4WJBBxqHtS7UVaGUNOmRNd6tIEiwVSqGDO/vXM7+WFkQIAvE98NV7bAAbesosh2xzn6ytUYO6kkKEhWUyVECSAREbECJ5nEftr2srPXVBUenQdBpVFkGQA2plBLHUWSBa21xNb2S4BnKNBq9WlUCNUckEgM1lUGHI1AnZhM+eNQ7LcFoZrIoldA0a4uRUp65JBYQyPDQeo6jAlojrypF41UqUkppVUazKaVSoFKh+8BAlW8UCZjaQY5QN8HPs27QpTYUarEd4+ikw1FWYLqYRsunSbzu8Ya4x7FKZJejmnQdKiaoEz7ylTPnvj2j2Optm8lVfMPFFQKaBNClw7m5TYGQIgSFEkycFaktFgWPhOr40YikUCzUjnE7wUiyhyuoLNysxI6wd42t1xIGML9oPGKjZ2pR70ju9CDSWSwXvNRaSCQWmwB8I9Sf9ke1L1CKVdWlo0NF9rg8+Uz5jDK4wBgri14i2CbqusXXnDXHEYazGZSmpZ2VVG5YgD5nFbl+0+UcwmZonlZxv8AkHDjVUX5jaKKjMLgSbmMlTb3kUnrAm+ITcCp/ZLL6N/PFmjhrggjqMKBwq1CnUNyBJFRl2MrKXB1URY/CD9MK/s6Ba/y6RzwLdpfallMrmDlgtSpVUkOFAhfDq3JhuVhtfmIN52L7S08/llqoRqAAqKPsvF/gdx5H1xT4ajewEJmqZcx2kynliNUg3G9umGqtHS0hCdhMemLZjG+BPjPbqhQqd2QzG8noQxWCInlNgbEHnhatQpoLMZeiKtVrILwkXlYj4YdA8sA+T7cxUAc0yjCoZV9R1TKIREpYESRFt8HdN5HrfBcOKb7H9pFehUpWzjeJNPHd3hycJbDDUUAuBeL3M4YVgL4x2/y+XrtTcOyoIdlUkByVAHoAWJPli04j2ty9PKNm0cVaQMA0zMsTpifU36YpTxAtfaFNB7gW32l/jpxhuY9r+Zd20CnSVSLFSSRMbny8hiVkPafnNUEUaokjToKsSDtq1AD1OOauRwMYHR9Qi4I+s2fELiuXpPTZa+nu/tajAteZ5ERM8owNZTtwKmVWuqaS0gITJ1yVi0SNXS5taTGM09o/Har1ACxImysCNhvpA5mYt0wBq4qHIBrOpYR79rS0KePeyhXXVk6i+IhoqyT6CoviiPKfM4Favs24qHbSEKmdJ70AC/NbcucE+uNQ9lnGamb4dRqVg/eDUjM8S5UwWHlyvzB9cWfHuKvQemFVSjTM7kgiy3EG/P6Yu7dUt22kU61bNlU6zP+B9iDwzJ1KteoNb1FJSnJUBiECSwLGS24AN+cDAR2w4hULK5y+iiRCSukEByC0kSYLL5eeN8yXEUrDSWplx76B1aI+8bYY4xwylXQU6oJCGAGiSYkEEiZG4I5jASVL9adZanWZFyGfNf6/wDuvqP5Y7Gw/wCxWS/4dvmn88difjaf6ff1hO1zPpMfTU1jcTFttILLt+7yxuHZmimZp5H9ICuTle8CtBlmKksPMWM8iRjF8vSYEEbLTZieYl25nyPLE3tdx6tlxwtsu7U3o5Kl4x1qLJW9j4dNj1GDdX1jADgfz/EFWYqJqHtl7UHK0FSkwFarb3wCqAwWUEbnVpB5XP2cZP7PsjxBaq5rLKVVT7zuFSpMyDqYd5Mkaht6gDDHCctX4pm1qZmq9Qsy6iy/YDGY2WAJOkcztvjY+ELTphEGhBo0qswNOpyB5wGAHqcRVrLQBUasd4NKRYAnaNcB7RZzv0pVg0AhnBUDSDq1KSshr3DTBG0ERg6TJ0rDYDxaTtczzBi45Hn6YDuMOtM0npgRqPeG4HdixtsYZgZjk2Cqtc1/IU187gGPr9cKo2Yai479eB/ELVGxGnh9JiPtEy9duK1kpC9UroAOoNKgBjNhY3P2QMGPC+EZmhUQ1Aqqjy1RnDBYvEA7kGJaAJJnGj0+FUQbImuDpbSJEiCZ8zjzi2V7xGQxoYEN1vbl8cFxFE5QzcJenjSBkGxFjf7RrtJwr9Ky5QaQ0hlLTGodY6iRPKZvjJM52Xr0WGqk66SSCQTTGxlXSVEx9sA32GCrh/aiplSMppB0NpVnkShYADpaSJk7C2NGRwbgyOoxcLTxIvezWnJWrYTTdTPn/hXHa+TqK2WdzT1AOhbXTvy8O29og7DG7cPzJqUUqaShdQ2ki6kgGD6Yh8fdKQFYZdarq24QFlsfELT9RhfBuMjMKSqsoGm5HhMj7JBIO23p1xamVpv1ZbXw+8piahrqKgS3M3nzn2i4AuWr5hnimwqsdLMLIzGyDVqY8wehGDv2Oj9HqUyPdzSnUPMamQn/ACqRHVzgZ7Y9huJV89WrU8q+iq5KguCBO8mbSV+4dMG3C+z1TJPSOarmolIK8UqPNb3NyQDG0EgeZxWs7IEIbiL+HKHpPSZHQi2htbnC72l5fMvw+quULd4YkIJcpPiC+cXtexAvj58XOqWUZg1QzE0y5IhjMAsCZRgYJB6Xx9S5bMB1DKwZSJBGxGKbjnY/I5s6sxlqTsftxpe38akN9cNuEcZoph8U9C4E+eqXFqKhwuYYNYAFSQIMXOm9pE41L2R9s0zAqUCrmpTVW1+I6knSouPCVtA2IJPXEftT7OeE0DTZlKmpURCDXYQpIDMJk+EHmQPPB72X7LZTIqy5WkE1RqaSzNG0sxJgSbbXOFwlMHsnXnpDYnGVKyAMNO6/5Mul88M5+rpQmY5A+Ztiv7SZ96SDuwZYkW32t9YxE4Y9bNZKmahAqELLaSQxU3YKdBgkSNuRxz1bBqaataKLT0DtteYr2yfuc3VvDSWU30wbgefS/Mc9sFHscpIctmKlYj9Hd9JDoCruQLKSJIUQIA94neMOdruweYFfXRLVgQpkwCD4i03HRAN/ePTDvZHgRcVcrUY0qwiqqlQVK6RTaQG3BEG+2k3nC/aSnkt2pp1Gp1QDmsPWWbdgMpmTUbLZllDCCpVGCgxAEqHi3MnEap7M6aPTpvnygawRURGfcmLmSRzF7YMeB8H/AEcvVq1A7xpOlAiqogmBJnaSZ9B1DPaFxWlRrCvUqByT/u6Kxu2nQZK3VQXYkjrAkmMSvyDMozch7/xAde+YhXOUDeFHH+Cd3RUZalIUzoQqDYQNIfwwAWsCDsRfGFdvaFRcx+sdxVKhoaJiWgESR5R/PEir7V+KLVLl6ZDQyr3YKqP4YOoW3BY4OOyvGcpx5NGdo0xm6YY+GwZP3lBJNjuLwQDscHOH6putA+kHRxVlyNx+sIfZ1naVHhdPulYaaet9ZnxG5IsJB3iBbFd7ROPhEps7borKgtLHUCRz2Kj4zj2jlhl3zFNFKUqmXeE1SFNMSIkncFyTzOBT2n0/FlST4RQT/uHL/EMJ5utYBjoYzSpqtS4gxneL1adaSYKqI2tKQ0AggC7DF/w72lZ1DD93XRSI7xbgxBhlIO83IOAbMVx37BlFwtjNhpE8/X44fylM6Q0qbbESSWjaOYkWnDnVKFGnCMnLVOova8O//Vt/+Epf62x2Bz/Y8f33/wBs/wA8dgWbC+wfxB/DVP0+v8yBUXwvczpRR1tqJ+MkYGuKZ5qpEzpVUUDVIARFpgx6IME1SuFlmLAIwJK+9pJEMs2MXG/MTgRr6YETPntFoP32+uHcKNzM3EnaaP7IOOL3oytRQCAz02UXJAJKkDe2pp3tF7RomRyXeUaLWhQ95+yW8P8A3D/LjAeF5mrSro2WYlkdXTlLDa0+cRN5OPoXs4v+7NT0lSpaBMAajq0k3sHLC9ovbCHSFJVbMOMJh3JXwk3NKwyrKVE904Yg7DS0RPUkYf41mmp5fMOCQWrgCOWgBfvTHcZrRSqKJJ0XFrA2+sHFb2gzYbJLuDUrVGAIixZr/dhK9kPvu+8aoJnqoDz/AJ+0gUO3eZpqAe7eP3lj/pI+7DNbthmXEKyqCQIWmu5Gq2qeZwM5gAwJFhG9se0KgBBWxn8Fn8+WBmpUK2uZ6L4DDg3CD6RfHeO5lCGqjWqsDJUAzz92Bt1GNU4AoYoymxvvvaRtjMeJZB6wVVAbVAieu040PsBlmpIKbnUaRamD1FMlBFzyUCOUHBcOVfLzvMzpWmiKCthodBJeZ4lU7rwtd6tVAeaquoCPMEA4EuznFKmUqMMwTp0tCoB4QIkrbxDYwdrfEhS9DLdC9ZvmzfzGAXiOeBzDluQRTH8bsPuAPpGIqVHBBXkPtFMLTVwykaH8zWsjxmhWUvRdXst9QEjcbmxubGMU3aTP5dJZqmot9kNMRaQv37YxPLVAKVSP36ZBOwkOPxxOrVSZO3hDSTJgrM/E6vlhivUd9D793h6PRSK982nvjLfO9o+6ApUS9OhUJBDGRJXSechWtNzeLiTjY+z9J0ytBav7RaaBv8QUT/LHz3UK1UFNlMC3zwe9kONvUQJUqM1Sk2hjO4+y3xHPqDiadXqhfcynSWEAAybet4v2o8IqtWLI7aKgRXBy7uEAkSGQEmTHgAm5ODrswGp5bLUm1tFJV7xlIJ0qLspuk8g1+uINaqRmc3cwKAYCeek3j4Yq+E55mA11GMhT4idvnifiMh24zOYNUQKTsI/x/tmiVWp0l16DpaQY1HlbcbYayntAVR+vpMgJPiSTB52/r8MZccytRhqIEgCfSxO3KTHrhxawGoA9QI2A5n4ROAdZVD5rz0C9FYfqwCPPjNzyPHKNdSaLq0DYmDPobjlywD9pOKpS4hRFKqdbsQwDAwCjCI+zJIb/ACjGWZozMdSfkPxk/LC+EjTmaDKJipTHzYD5mcMNmfVj6RX/AEpaYZg1xb37tNtzGrvMwJaP0ZSL8yHn7hiPkey+XrqBWpJUDorEuCYGyhZMKNIUwALyeeLJx460f8Kvzh8WeVoifdjR4RPQADAhpqJju2kAe0vswyyUKj5VqlBgpAVWLKQeWl5Ak9PnjEuL5HMcNzRBqFMxSaUZLSIPiB+BUrHUHH1XmzqUIQLuB8B4vwxkntz4bqoLX0aW1w0hZi8EsDyuI2OoeWHaFchwp2MCVut+MEOCe0DNZjNUEzLU2ViaZYU1VjrVkuQLXflGCL2kU5ND+LKjlPiUSBfaTA+OMky1co61FIDUyrLbcgyNh9+Nb7a5qlqyxDXFLWJWbEpFzv7pHhn4YnFUwjqVHONYBszWJmdZqmVqeIeIqo6wNIJ+OJXeB+7SnJYeQk269R8fphXEeJl3AVR4T0sRJIgbj3rfDCsvVhzUVCAQUJIEBnlS0873sAfDaMEJOUEjWaAsCbHS/wDMu+4T+8+mOw13+T/uq3+ofzx2E8rcj9B+YTMPZMiVcvTVCNbAGQADYgzJgg8iNp+7AjnaWkhTy59Ry+7ywW5BwAZuYcAfFZ+fzw1mcjTrmCpkGxUiYuTbpb+hw1Rq9WTm2gMVhRVXs6GU/ZPilPLZunXqo1RackKCAdUHSbiLMQfhjXeAdv8AK1iVOrLkiQzMrU7EwSwjRf8AfAHKbjGW5js6oBKsdhuJI+Aj64aWgUACaV2J8Mywm5ljG+w+WLVlo19Tv5xFcLiKelvUT6Eq1KFSkQtakZUgBagIEyesgSQQNhHQ4p+1tLRl8ugkGGJUi4JN589/ljEqGSq6y4dFMzIA3M8jyud7YLeC16hpClUr97oPhkXRSbxzIkn0whiMOqL2WvNDo+nV69Sy2Hlyk9nIWOc7/ScIzfvSGHKV/iE3BHuxIvh5njStjMX8tUR//cQCWlmYW1FhB2ItY/DCiDjPS6Ewv7AuKmYUPBKDVM2bleLAiZMWMW5gFvCKLZWvqqWp12qGSI01CWeGJ/eEwTzBHQYzLhlRlIqg6WDAKwuZ0kkfcDMi+Dvh3aZczSNJyKVUiFeDpZhDLGwU6gN/nywSmyqbd95idJ4Wq7Z11W1j3ScKwallCkEd25t5suM57ShlzpmywGPmysN/8sfk4Msnkmanl3VKetaGlhJUhtSgzAnUNLKfMnAp2uYo7awQw8Qkz4Sunfn7jecjHf3+n2iuCAzke94PgHu3EC7byPsyduR/HEok6Kb/AL1J6f8ApYwPXSW+WK56894Iuak/MHEhc1/uqE/+2WJ+dx/pJwVlOnj9prmw1jdN9IJP2R8zi39muYLVsxJGpijxzIuLCNrfXA/nWtPwn42n89MWfYYCnmnJOmaUxsTDRztzHPni5W9JucU6Q1Ud02KqJzmZ/iyq/wDdgay6E07GCUHTmuCClnEObchhByywZtsx+6+KGhXpoilmgFA09ABJP0wpVuZj0xw8IAEqpEoCR7o3Bi9+dhvhpakCWuBblcjf4SI+B64RmwdbBTuxiLkAwb+UMY9DhToIiwAAj7vpGD2Fh3z1qdoTi41TE6gDbk0tNvgD8RhAzBQCosSmlvlJt/p3npiRk6d3BtzFuYABn6jEWi40VIEx4Y2t4p/HFgR+0llutjxvN/enL1AvPLrHn+0j78SMs6wDeGAYTJktLbxv5bDA/wAH4v3i5aA01cqsmDaNzJta/O9uuCVRpQgcgAqqNhGw68/li6junh3BGkYzJbvaQA/fMcptEn4H54CPanxeiiGjUotVerSqMaYfSq01AZnJhryIBCzINxvgj7R8a/RaNTMqrVRSXToU+80xcwYAnxNyCnHz12k7RV80ateqUZq50wmy0qRkAblV1MDBuSCZEYLQpdYb8j+JVmy28IJuIANjN+dokR0xbZNqjSNTOQQkjxQBAEb8lAEchhvKVyKhFIMzMpRLyQWszCVESNUREA72JxeZXhVXLBZZJJuvWbQYM9NhGH69UKLHfhDYCizvcbcZGyAqoZ7s6iRBMTtEhZBnpiVURvDomw2WfeMzcgBTBIlepM4sKysURxMMQD1sYIHWTN+gxDq3IAJBYdTNoMnzEg+HphIVM5vabJpBRYm87/Z9v+GP/NjsI/SH6t/zY7HZqnP9/wAwGROQ9PxHaIJcgwJDm0TuJn5HEaoFUm5vsR8bi8i4288V+RzwFWahWb3tA5jb8zvidUph9iLxc4sUKNYwlKstVbrLAVVBAeXMWsJEecx9MRQUIJVjMHcWtNvPCKdEQxBMi23LrfbDNMr3bahewB8ueKBRDFo5l6ZdgJhLn4DmBaTtbfFgFKR3fh08zBJLTdusi3piJl6OlxDAwh2EHceWJGZzWljpMljJ1Xtccr8zczvir3JsJK9nWSjmWAlhB5QbbyNz1JMz8MScvWMwIKkAMFBi43AIkEc+VhfFY+YZ48OnyWbDfp8Nunnha5TWJDi8mNV9+luRA264CaYtrGlxLbbyyp5rTEvTt+4ure97kT5x0wt84s2qtJ6Isc+YUmNthilSaZmwIB32PLbna+GEZmYkjw/1vt6z88d1CnX8SxxLQ+7PduaSslOuxJIjvFUmZI8LCBJH7wFweeKftTxoZytFJSqgAAtBLgE3KjYeI2k7mcUGSy6XJ94Gxkg8rgbfGcdXoOraWbWoN1aSDBibMCbyMWFOmG0iQpAMXt9I6yMeksV9JUMpuJH2ScKy6tTimQCS7c+tyIPQHnhg1nRSHBMmZKyCIAjcFYAERb7sO0+I09S+Fy3PmZAAkGfFYKJsTG18WZSRoLiGFUaXjKsCoVtmQCecwL/MYldks265tVHhd1akABYtYja4mAZGIdNipAdqbLJ0i+oAk9FkgA7ET54icRIerTdRcESsGSBbY28sFC3uvA3gK7B6em+k245JhWP6kAnLJEncgVQZOmxAIv6HGfcbzr1JXSAgAE21GOunl0wM0+0uby7/AKusyAgKwABXT0gzB6xGJYpioJp+EqNjMECbgTEwL4C1ErYk6QGEUJUa+pFo/wB+C40kj7JPpzB+MThb0gBfYAk+nQRudo9cRqVSB41BYeG6tpjqSoJna8csL/S3KkwmoXhmaCY3VdAn4k88VKcpsriVAtHRXIAVYLMZH7ovdiegt6wBhplFzeGOs8iQTCAdNX3HESrxJ7wCGO5kE2+FhvYAY9yrkhiQLC/nEHcg3MG4vb536sjWVOIU7e/fGFvZztx+j0wgorWelNJW1hRpch2jwmYYAfZER8PeI+0/N6BSo5c0BMNVUmswBJnSxEAm1yp35YpslTAHcsgBvpVlsYMldUSXWTJ5bG4vDqU/1sMpgg7mNuhi5t0xyuoYgrMmtgkqdoG1+Ui0+3fFS5NOtUQkXBCkADeO8UkXk74pRwOrVBqMRqYk6QLkk3NgFUSfrgoqslMiFnxRqIiLjZdvmcRMxnixaGdRcwp+pve334YXEN/YoEAOj6Y+YkxHCMguXIYOuobsLnV0Bj4WnFtlmNSoGJI1wQSZYgQbmZA28PK/pip0ot7tItMX3E/S3nbzxYcOCpDo2qCWeZEb2tvzvhatc3Y7zQpKEAVRpHKQY0k7wj3y02AuzNaPhe+IBybhl57yBMg25+YtN9jij4XxBgrUmjQSSGNwh5mf3TidxLtUVZv0c3t+sI2I/dEfCT8toL8PUVyF438Ip8dRNIMTbu4y3/s+t1+p/wDHHYFf7YzX9/X/ANbfzx2L/C1eY+kW+PTkZDq5dg7WtJHX6xidw53XUCygbQSRB3B2v0/lvg7q9n1YfZHmIJI/D13xDznA6Sr4VJbrIj44p/qNNxlMomGem11MoaWftIM7g9D6g7HDtNVgFtiwnyFsEB4NQZf2Znqp5wOXmZxEznZeoQFovA2huUeY975DARiaRO9vGPrUYDtCVCurVaxFlB0i9oMjfpYY81QQQL77ct7Tf54mr2cemSFVqhknw7W2sbmPIdMRKr6mM2MQZvEbYMHVj2TcSyMWFzvELXJafMSvXc7jFjkrsZ0xvBM+gufPHmUySmTIH8Q35WuYHwGF08qqSTqFibrzgH0gm2Bu6nQQyqdzItRCWJ8HO4UWi0TG/O2J3CstqUgm5mL2hZNh1M/TESuFAJBkCw6gwfpOH+HDSarMfCiWHKYA+G8z1xFS5TSESwOsRU0wwLwRdRYzbUZHKdhPPCjWYCxCibKona4N/Pn64h0irhXDbiwPPxEE+QtibmKYBhWDk21qZU32gc/K3LfEkW0MgNm1G06qpBF18h4QYEXJ5W+kY9Ssg1axqaIDAARv1vYn6YjtlzzB1C9xsPPmOW3TliTVoQsQhJgysmZMweQiQMVNtpPGMVdL30IgnTIg3HXyJvOHOFZcNW0iCoWpFhvKzcDz62xKpUw8CQxWTbaAJt52vP13x7lSq1e8EmQwAsAfdmbdRE+WKs/ZIHKTl1EH+1FNRmKarEALMHcg7gnltizymUDLABm9+Vrk29Iwxxxh3+lUksii5Hh9OuLjgVNQKggyEqGOhCNf8MEqVCKKnuitMWrVPKQgAtRAwZrCQCRN9O5O974W2aOk6ASFhSp5GJJkeewn4csS81mFLBV95aTCR+8BYnytyvF/LFZP6mohMOCCt/eB3m1j9bjkDii9oAkQx0OkWM0UWbFmnwBQQP4iDY2kzf78JoZoM3jW5jS0BVBmLjpvc9BhkA0wZhi0gDeDF4JMzv8APcbYbyVFiQKg0iwsJ5jcAi2/ywXItryLmTauUiWXpqBLXAubwTEgDn0xa5igTTTWSxETG2hYnlPLnbfFLm2H6O5vAewF5jbabEmfjggr5lTTVlbUjACwI5wQRMzvIwtVLdnxhEKkkcbSo4zlijhl925MQQJYQPoJE4r6DCQrghW30zK+UncdJn44teJ1wahKgEASt9xJiZtt/TFfxCip1u+lZEgFoFuR5zy88GpMcoDSlRQLmIWisLBgCbydrWjnv6/diFmeMrRDJSVg7SPFGzTc9LHbEDOcTfTCEAG9hf7tt8VtOmblhcRvuTMRB3w9Tw99XmViccB2aW/P8Rxg52mDA/p9PpiTlKCt7wIhpMbeYviz4Nk9DKKshWHhOkMviiLg7GW8xzF8XeY4RDMAW1XPgpbk8ojbHVcSqnLEqeHZheDv6UOg+Y/8cdi+/sOp/dt/p/8A1x2AfEU+frDdTUhfWZFOkBWJN77D+fl+S/TqgKAKf4jDlLNIdOikxJmPCP54Rm8k5ILqOex/pjzdwdG085qRXcFjJC7RA5DnyufPEaki06gYKT5g2+7HU0MtCgbbQZPW9wMT6UQQRcn90X288Qxy6SYmnxSSD3d9pB/phWe4RRrtrqIJPMDb0MYey3DATLegC2wxSADnUzaRymRgWZQb0zYidKkcCy41HW8gmOYMcpjVHxx5R4Cz3Qg9Bq0mPmcX5NInTTF452FvzbCctlyv2yIF4a2C/FPbf6y4qEbQV49wh1gFG0m8wuqekgnzwOng+Yqa0VGAMAm0N5dYjoDMY1CglMjx6m9ST8vlhTZdImkh9djg9LpJqYtl8+H7ylQlxY+kzDMcNalUSi4BIC7AlZN5E+9Ba/xMYaVStQtIBkwCGBJ3kWsDjQs/TcFWYtpm1zzt5xhJ4Tlqksyw3NgDrn1F5w0OkRlBcb8pKmwA5QSoKzN3nvVN7mSbAciDYAiI5487ypDfqySYvcxG3wxfZzs8Lsr1Ln90mfUsCd8R6HZ7vJBq6CBsRcg84kbYkYmkRe+ngYYVhKLJoQ5JJBKOTYzOhoBkW9MS8jQBVCQPCGMbdLfG4+AxcJ2cNMeHMhjPu6ST0sCx8sJrcCqagS50iSdKaSZgRJJtEztiWxNNtm/f8TusVRfjA+pkKleoXCE30qikSFAkGByv72xOL1uH1qIVmMhgyGBE2azXvbmY28sGGQFJaYEgReA3Pnvz64hcSrh1KKxg8gB7x8998DbHs7BQtlEUpqVYsTqd4G5dFarr1KBB98SLxBsDI548raASRmEMm+mm9o82UX/phNSgKbd26n+EhtxyMxEdcV+boufFKXuADJgz1325dcaKqGO+nlC1K6DW8n5gIQQGLE7yLm25kkn1xJy+WgajVCyZN9R+Ijz54H+6YQzt4JIseXoCL32nniWaCtqEMFMMYQKJ3HKYvAG3PF2p6fNBfGLfRftLnhNBalRVVtQQM5BNzIiT5yBidxHJBkDqpVuQJ3g7wPhE+eKeij0wKlEEEEsrsAWkSCCoFpnmflgjyuZauoYbn3lgDpbbfmPXzwjXzKwcHSStXM19jBvifFpITuu6hSdTqRJABVSRfxNC8omZxSZXhFSrqesWVYcwovIEgdI87408cJFdSGMruQY3/nik4z2VqhjUy7z1QgDz52j4DF8Pj6S9gdk9+vrA4inUqG7G45bTOqqKhsGEHmOY8zhMFiSSfdncfjzxccZqViVRwoIBF0g2kxsd9vjyGIC1Fa4prOkWBI0kc4+dsbKOSt5mMgDWj1POEEKZKRfSJG3KRIJsvlHPBr2W42tSnp0/rQIJKwzJsHtuRsY6TzwE0mIMmZ3JI+/4x6Ydo96DrQXQiCJNzbebTJwriKCVlynSMUnZDfeaR3a/3jfL+mPcCP8AthmP+Hpf83/ljsZfwFf2RHPi6fsGaJwT9qfT8WxaZz9mcdjsYNf+rDSvzm5/y/dhqh7w+OOx2CD5YThLXL8vjirf3fnjsdgNPjIjuT+36j7sPL7vxH3jHY7BH3lZFH4D8cWmT/Zj0x2OxSttOXeVXG9qf+I/dhVT3D8cdjsFHyLJMn/ZH+HFdQ/bv6N92Ox2KU9m8JEa4R+3HqfuGCptj6Y7HYHjPnHhOaCma93/ADP95xU5X9o3pjsdjRp/KZJlb2p/Y/5h9xwPj3G/xL+GOx2NjCf0h4xSr8xkbJbfEfhiy4p7qf8Ayx92Ox2GX+YeMENpW0tv8w/6VwXcF9xP8CffUx2OwvjPkMvT+cS1T9ph47n1H447HYx24R9YI9u96fofwwE1P2nxX78djsej6O/ojzmTi/nl+f2v+UfdhX2G/P2lx2OxHLylpZ47HY7AZ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knightrule1.jpg"/>
          <p:cNvPicPr>
            <a:picLocks noChangeAspect="1"/>
          </p:cNvPicPr>
          <p:nvPr/>
        </p:nvPicPr>
        <p:blipFill>
          <a:blip r:embed="rId3" cstate="print"/>
          <a:stretch>
            <a:fillRect/>
          </a:stretch>
        </p:blipFill>
        <p:spPr>
          <a:xfrm>
            <a:off x="152400" y="152400"/>
            <a:ext cx="2895600" cy="3435282"/>
          </a:xfrm>
          <a:prstGeom prst="rect">
            <a:avLst/>
          </a:prstGeom>
        </p:spPr>
      </p:pic>
      <p:pic>
        <p:nvPicPr>
          <p:cNvPr id="8" name="Picture 7" descr="Leighton-God_Speed!.jpg"/>
          <p:cNvPicPr>
            <a:picLocks noChangeAspect="1"/>
          </p:cNvPicPr>
          <p:nvPr/>
        </p:nvPicPr>
        <p:blipFill>
          <a:blip r:embed="rId4" cstate="print"/>
          <a:stretch>
            <a:fillRect/>
          </a:stretch>
        </p:blipFill>
        <p:spPr>
          <a:xfrm>
            <a:off x="5791200" y="2589331"/>
            <a:ext cx="3099054" cy="4268669"/>
          </a:xfrm>
          <a:prstGeom prst="rect">
            <a:avLst/>
          </a:prstGeom>
        </p:spPr>
      </p:pic>
      <p:pic>
        <p:nvPicPr>
          <p:cNvPr id="9" name="Picture 8" descr="picg2x.jpg"/>
          <p:cNvPicPr>
            <a:picLocks noChangeAspect="1"/>
          </p:cNvPicPr>
          <p:nvPr/>
        </p:nvPicPr>
        <p:blipFill>
          <a:blip r:embed="rId5" cstate="print"/>
          <a:stretch>
            <a:fillRect/>
          </a:stretch>
        </p:blipFill>
        <p:spPr>
          <a:xfrm>
            <a:off x="838200" y="3285815"/>
            <a:ext cx="2522730" cy="3572185"/>
          </a:xfrm>
          <a:prstGeom prst="rect">
            <a:avLst/>
          </a:prstGeom>
        </p:spPr>
      </p:pic>
      <p:pic>
        <p:nvPicPr>
          <p:cNvPr id="13324" name="Picture 12" descr="http://www.ageofchivalry.com/images/1218640893183-355273086.jpg"/>
          <p:cNvPicPr>
            <a:picLocks noChangeAspect="1" noChangeArrowheads="1"/>
          </p:cNvPicPr>
          <p:nvPr/>
        </p:nvPicPr>
        <p:blipFill>
          <a:blip r:embed="rId6" cstate="print"/>
          <a:srcRect/>
          <a:stretch>
            <a:fillRect/>
          </a:stretch>
        </p:blipFill>
        <p:spPr bwMode="auto">
          <a:xfrm>
            <a:off x="3048000" y="1295400"/>
            <a:ext cx="3000375" cy="389622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upload.wikimedia.org/wikipedia/commons/e/ee/Louvre-peinture-francaise-paire-de-chevaliers-romantiques-p1020301.jpg"/>
          <p:cNvPicPr>
            <a:picLocks noChangeAspect="1" noChangeArrowheads="1"/>
          </p:cNvPicPr>
          <p:nvPr/>
        </p:nvPicPr>
        <p:blipFill>
          <a:blip r:embed="rId2" cstate="print"/>
          <a:srcRect/>
          <a:stretch>
            <a:fillRect/>
          </a:stretch>
        </p:blipFill>
        <p:spPr bwMode="auto">
          <a:xfrm>
            <a:off x="4446236" y="3186112"/>
            <a:ext cx="4697764" cy="3671888"/>
          </a:xfrm>
          <a:prstGeom prst="rect">
            <a:avLst/>
          </a:prstGeom>
          <a:noFill/>
        </p:spPr>
      </p:pic>
      <p:pic>
        <p:nvPicPr>
          <p:cNvPr id="39938" name="Picture 2" descr="http://getasword.com/blog/wp-content/uploads/2013/02/chivalry-code.jpg"/>
          <p:cNvPicPr>
            <a:picLocks noChangeAspect="1" noChangeArrowheads="1"/>
          </p:cNvPicPr>
          <p:nvPr/>
        </p:nvPicPr>
        <p:blipFill>
          <a:blip r:embed="rId3" cstate="print"/>
          <a:srcRect/>
          <a:stretch>
            <a:fillRect/>
          </a:stretch>
        </p:blipFill>
        <p:spPr bwMode="auto">
          <a:xfrm>
            <a:off x="304800" y="228600"/>
            <a:ext cx="4203557" cy="3206714"/>
          </a:xfrm>
          <a:prstGeom prst="rect">
            <a:avLst/>
          </a:prstGeom>
          <a:noFill/>
        </p:spPr>
      </p:pic>
      <p:pic>
        <p:nvPicPr>
          <p:cNvPr id="4" name="Picture 10" descr="http://s3.amazonaws.com/rapgenius/1369155288_King_Arthur.jpg"/>
          <p:cNvPicPr>
            <a:picLocks noChangeAspect="1" noChangeArrowheads="1"/>
          </p:cNvPicPr>
          <p:nvPr/>
        </p:nvPicPr>
        <p:blipFill>
          <a:blip r:embed="rId4" cstate="print"/>
          <a:srcRect/>
          <a:stretch>
            <a:fillRect/>
          </a:stretch>
        </p:blipFill>
        <p:spPr bwMode="auto">
          <a:xfrm>
            <a:off x="914400" y="3555968"/>
            <a:ext cx="2661437" cy="3302032"/>
          </a:xfrm>
          <a:prstGeom prst="rect">
            <a:avLst/>
          </a:prstGeom>
          <a:noFill/>
        </p:spPr>
      </p:pic>
      <p:pic>
        <p:nvPicPr>
          <p:cNvPr id="5" name="Picture 4" descr="images.jpg"/>
          <p:cNvPicPr>
            <a:picLocks noChangeAspect="1"/>
          </p:cNvPicPr>
          <p:nvPr/>
        </p:nvPicPr>
        <p:blipFill>
          <a:blip r:embed="rId5" cstate="print"/>
          <a:stretch>
            <a:fillRect/>
          </a:stretch>
        </p:blipFill>
        <p:spPr>
          <a:xfrm>
            <a:off x="5410200" y="152400"/>
            <a:ext cx="2895600" cy="29085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Medieval Romance: Legends of Knights</a:t>
            </a:r>
            <a:endParaRPr lang="en-US" dirty="0"/>
          </a:p>
        </p:txBody>
      </p:sp>
      <p:pic>
        <p:nvPicPr>
          <p:cNvPr id="5" name="Picture 1"/>
          <p:cNvPicPr>
            <a:picLocks noGrp="1" noChangeAspect="1" noChangeArrowheads="1"/>
          </p:cNvPicPr>
          <p:nvPr>
            <p:ph sz="half" idx="1"/>
          </p:nvPr>
        </p:nvPicPr>
        <p:blipFill>
          <a:blip r:embed="rId2" cstate="print"/>
          <a:srcRect/>
          <a:stretch>
            <a:fillRect/>
          </a:stretch>
        </p:blipFill>
        <p:spPr bwMode="auto">
          <a:xfrm>
            <a:off x="990600" y="1676400"/>
            <a:ext cx="7087634" cy="3479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1524000" y="685800"/>
            <a:ext cx="6187406" cy="6053187"/>
          </a:xfrm>
          <a:prstGeom prst="rect">
            <a:avLst/>
          </a:prstGeom>
          <a:noFill/>
          <a:ln w="9525">
            <a:noFill/>
            <a:miter lim="800000"/>
            <a:headEnd/>
            <a:tailEnd/>
          </a:ln>
        </p:spPr>
      </p:pic>
      <p:sp>
        <p:nvSpPr>
          <p:cNvPr id="6" name="TextBox 5"/>
          <p:cNvSpPr txBox="1"/>
          <p:nvPr/>
        </p:nvSpPr>
        <p:spPr>
          <a:xfrm>
            <a:off x="457200" y="304800"/>
            <a:ext cx="8077200" cy="369332"/>
          </a:xfrm>
          <a:prstGeom prst="rect">
            <a:avLst/>
          </a:prstGeom>
          <a:noFill/>
        </p:spPr>
        <p:txBody>
          <a:bodyPr wrap="square" rtlCol="0">
            <a:spAutoFit/>
          </a:bodyPr>
          <a:lstStyle/>
          <a:p>
            <a:pPr algn="ctr"/>
            <a:r>
              <a:rPr lang="en-US" dirty="0" smtClean="0"/>
              <a:t>Conventions of Medieval Romance and Chivalry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1371600"/>
            <a:ext cx="8610600" cy="3200399"/>
          </a:xfrm>
        </p:spPr>
        <p:txBody>
          <a:bodyPr>
            <a:noAutofit/>
          </a:bodyPr>
          <a:lstStyle/>
          <a:p>
            <a:pPr indent="0">
              <a:buNone/>
            </a:pPr>
            <a:r>
              <a:rPr lang="en-US" sz="4800" dirty="0" smtClean="0">
                <a:latin typeface="Footlight MT Light" pitchFamily="18" charset="0"/>
              </a:rPr>
              <a:t>Using the excerpt from </a:t>
            </a:r>
            <a:r>
              <a:rPr lang="en-US" sz="4800" i="1" dirty="0" smtClean="0">
                <a:latin typeface="Footlight MT Light" pitchFamily="18" charset="0"/>
              </a:rPr>
              <a:t>Sir Gawain and the Green Knight</a:t>
            </a:r>
            <a:r>
              <a:rPr lang="en-US" sz="4800" dirty="0" smtClean="0">
                <a:latin typeface="Footlight MT Light" pitchFamily="18" charset="0"/>
              </a:rPr>
              <a:t>, how are the  characteristics of a knight portrayed?</a:t>
            </a:r>
            <a:endParaRPr lang="en-US" sz="4800" dirty="0">
              <a:latin typeface="Footlight MT Light"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148</TotalTime>
  <Words>399</Words>
  <Application>Microsoft Office PowerPoint</Application>
  <PresentationFormat>On-screen Show (4:3)</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http://www.youtube.com/watch?v=3Yi6NyXrUiU</vt:lpstr>
      <vt:lpstr>                               Weird Al</vt:lpstr>
      <vt:lpstr>Cervantes</vt:lpstr>
      <vt:lpstr>Concepts to think about</vt:lpstr>
      <vt:lpstr>Slide 5</vt:lpstr>
      <vt:lpstr>Slide 6</vt:lpstr>
      <vt:lpstr>Medieval Romance: Legends of Knights</vt:lpstr>
      <vt:lpstr>Slide 8</vt:lpstr>
      <vt:lpstr>Slide 9</vt:lpstr>
      <vt:lpstr>Slide 10</vt:lpstr>
      <vt:lpstr>Quick Write </vt:lpstr>
      <vt:lpstr>Don Quixote </vt:lpstr>
      <vt:lpstr>Motifs: Based on what you have read, how are the following motifs developed? </vt:lpstr>
      <vt:lpstr>The Impossible Dream</vt:lpstr>
      <vt:lpstr>Product</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http://www.youtube.com/watch?v=3Yi6NyXrUiU</dc:title>
  <dc:creator>patricia.nowacky</dc:creator>
  <cp:lastModifiedBy>patricia.nowacky</cp:lastModifiedBy>
  <cp:revision>33</cp:revision>
  <dcterms:created xsi:type="dcterms:W3CDTF">2014-11-12T16:55:15Z</dcterms:created>
  <dcterms:modified xsi:type="dcterms:W3CDTF">2015-04-13T11:40:19Z</dcterms:modified>
</cp:coreProperties>
</file>