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8" r:id="rId4"/>
    <p:sldId id="270" r:id="rId5"/>
    <p:sldId id="271" r:id="rId6"/>
    <p:sldId id="272" r:id="rId7"/>
    <p:sldId id="275" r:id="rId8"/>
    <p:sldId id="276" r:id="rId9"/>
    <p:sldId id="277"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79" d="100"/>
          <a:sy n="79" d="100"/>
        </p:scale>
        <p:origin x="126" y="7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10/26/2015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Dante’s </a:t>
            </a:r>
            <a:r>
              <a:rPr lang="en-US" i="1" dirty="0" smtClean="0"/>
              <a:t>Inferno</a:t>
            </a:r>
            <a:endParaRPr lang="en-US" i="1" dirty="0"/>
          </a:p>
        </p:txBody>
      </p:sp>
      <p:sp>
        <p:nvSpPr>
          <p:cNvPr id="3" name="Subtitle 2"/>
          <p:cNvSpPr>
            <a:spLocks noGrp="1"/>
          </p:cNvSpPr>
          <p:nvPr>
            <p:ph type="subTitle" idx="1"/>
          </p:nvPr>
        </p:nvSpPr>
        <p:spPr/>
        <p:txBody>
          <a:bodyPr/>
          <a:lstStyle/>
          <a:p>
            <a:r>
              <a:rPr lang="en-US" dirty="0" smtClean="0"/>
              <a:t>Visions of Hell</a:t>
            </a:r>
          </a:p>
          <a:p>
            <a:endParaRPr lang="en-US" dirty="0"/>
          </a:p>
        </p:txBody>
      </p:sp>
    </p:spTree>
    <p:extLst>
      <p:ext uri="{BB962C8B-B14F-4D97-AF65-F5344CB8AC3E}">
        <p14:creationId xmlns:p14="http://schemas.microsoft.com/office/powerpoint/2010/main" val="352676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39" y="0"/>
            <a:ext cx="5202072" cy="66198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181" y="-85277"/>
            <a:ext cx="4827319" cy="6790428"/>
          </a:xfrm>
          <a:prstGeom prst="rect">
            <a:avLst/>
          </a:prstGeom>
        </p:spPr>
      </p:pic>
    </p:spTree>
    <p:extLst>
      <p:ext uri="{BB962C8B-B14F-4D97-AF65-F5344CB8AC3E}">
        <p14:creationId xmlns:p14="http://schemas.microsoft.com/office/powerpoint/2010/main" val="1695416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tarus.jpg"/>
          <p:cNvPicPr>
            <a:picLocks noChangeAspect="1"/>
          </p:cNvPicPr>
          <p:nvPr/>
        </p:nvPicPr>
        <p:blipFill>
          <a:blip r:embed="rId2" cstate="print"/>
          <a:srcRect/>
          <a:stretch>
            <a:fillRect/>
          </a:stretch>
        </p:blipFill>
        <p:spPr bwMode="auto">
          <a:xfrm>
            <a:off x="228600" y="0"/>
            <a:ext cx="7283053" cy="3946358"/>
          </a:xfrm>
          <a:prstGeom prst="rect">
            <a:avLst/>
          </a:prstGeom>
          <a:noFill/>
          <a:ln w="9525">
            <a:noFill/>
            <a:miter lim="800000"/>
            <a:headEnd/>
            <a:tailEnd/>
          </a:ln>
        </p:spPr>
      </p:pic>
      <p:pic>
        <p:nvPicPr>
          <p:cNvPr id="6" name="Picture 5" descr="Hell1.jpg"/>
          <p:cNvPicPr>
            <a:picLocks noChangeAspect="1"/>
          </p:cNvPicPr>
          <p:nvPr/>
        </p:nvPicPr>
        <p:blipFill>
          <a:blip r:embed="rId3"/>
          <a:stretch>
            <a:fillRect/>
          </a:stretch>
        </p:blipFill>
        <p:spPr>
          <a:xfrm>
            <a:off x="240631" y="3956464"/>
            <a:ext cx="6377002" cy="2901536"/>
          </a:xfrm>
          <a:prstGeom prst="rect">
            <a:avLst/>
          </a:prstGeom>
        </p:spPr>
      </p:pic>
      <p:pic>
        <p:nvPicPr>
          <p:cNvPr id="8" name="Picture 7" descr="Hell4.jpg"/>
          <p:cNvPicPr>
            <a:picLocks noChangeAspect="1"/>
          </p:cNvPicPr>
          <p:nvPr/>
        </p:nvPicPr>
        <p:blipFill>
          <a:blip r:embed="rId4"/>
          <a:stretch>
            <a:fillRect/>
          </a:stretch>
        </p:blipFill>
        <p:spPr>
          <a:xfrm>
            <a:off x="6875347" y="517359"/>
            <a:ext cx="4931644" cy="60759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ll5.jpg"/>
          <p:cNvPicPr>
            <a:picLocks noChangeAspect="1"/>
          </p:cNvPicPr>
          <p:nvPr/>
        </p:nvPicPr>
        <p:blipFill>
          <a:blip r:embed="rId2"/>
          <a:stretch>
            <a:fillRect/>
          </a:stretch>
        </p:blipFill>
        <p:spPr>
          <a:xfrm>
            <a:off x="5827294" y="0"/>
            <a:ext cx="6364706" cy="3580147"/>
          </a:xfrm>
          <a:prstGeom prst="rect">
            <a:avLst/>
          </a:prstGeom>
        </p:spPr>
      </p:pic>
      <p:pic>
        <p:nvPicPr>
          <p:cNvPr id="6" name="Picture 5" descr="Hell6.jpg"/>
          <p:cNvPicPr>
            <a:picLocks noChangeAspect="1"/>
          </p:cNvPicPr>
          <p:nvPr/>
        </p:nvPicPr>
        <p:blipFill>
          <a:blip r:embed="rId3"/>
          <a:stretch>
            <a:fillRect/>
          </a:stretch>
        </p:blipFill>
        <p:spPr>
          <a:xfrm>
            <a:off x="2935705" y="2478505"/>
            <a:ext cx="5839327" cy="4379495"/>
          </a:xfrm>
          <a:prstGeom prst="rect">
            <a:avLst/>
          </a:prstGeom>
        </p:spPr>
      </p:pic>
      <p:pic>
        <p:nvPicPr>
          <p:cNvPr id="4" name="Picture 3" descr="Hell3.jpg"/>
          <p:cNvPicPr>
            <a:picLocks noChangeAspect="1"/>
          </p:cNvPicPr>
          <p:nvPr/>
        </p:nvPicPr>
        <p:blipFill>
          <a:blip r:embed="rId4"/>
          <a:stretch>
            <a:fillRect/>
          </a:stretch>
        </p:blipFill>
        <p:spPr>
          <a:xfrm>
            <a:off x="409074" y="228600"/>
            <a:ext cx="3779554" cy="3915618"/>
          </a:xfrm>
          <a:prstGeom prst="rect">
            <a:avLst/>
          </a:prstGeom>
        </p:spPr>
      </p:pic>
    </p:spTree>
    <p:extLst>
      <p:ext uri="{BB962C8B-B14F-4D97-AF65-F5344CB8AC3E}">
        <p14:creationId xmlns:p14="http://schemas.microsoft.com/office/powerpoint/2010/main" val="359080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9732" y="272716"/>
            <a:ext cx="10353761" cy="1326321"/>
          </a:xfrm>
        </p:spPr>
        <p:txBody>
          <a:bodyPr>
            <a:normAutofit/>
          </a:bodyPr>
          <a:lstStyle/>
          <a:p>
            <a:r>
              <a:rPr lang="en-US" sz="4400" dirty="0" smtClean="0"/>
              <a:t>The GREEK Underworld</a:t>
            </a:r>
            <a:endParaRPr lang="en-US" sz="4400" dirty="0"/>
          </a:p>
        </p:txBody>
      </p:sp>
      <p:sp>
        <p:nvSpPr>
          <p:cNvPr id="3" name="Content Placeholder 2"/>
          <p:cNvSpPr>
            <a:spLocks noGrp="1"/>
          </p:cNvSpPr>
          <p:nvPr>
            <p:ph sz="half" idx="1"/>
          </p:nvPr>
        </p:nvSpPr>
        <p:spPr>
          <a:xfrm>
            <a:off x="721290" y="1366424"/>
            <a:ext cx="5106004" cy="5142660"/>
          </a:xfrm>
        </p:spPr>
        <p:txBody>
          <a:bodyPr rtlCol="0">
            <a:noAutofit/>
          </a:bodyPr>
          <a:lstStyle/>
          <a:p>
            <a:pPr marL="365760" indent="-283464">
              <a:buFont typeface="Wingdings 2"/>
              <a:buChar char=""/>
              <a:defRPr/>
            </a:pPr>
            <a:r>
              <a:rPr lang="en-US" sz="2800" dirty="0" smtClean="0">
                <a:latin typeface="+mj-lt"/>
              </a:rPr>
              <a:t>Rulers:  Hades and Persephone</a:t>
            </a:r>
          </a:p>
          <a:p>
            <a:pPr marL="365760" indent="-283464" eaLnBrk="1" fontAlgn="auto" hangingPunct="1">
              <a:spcAft>
                <a:spcPts val="0"/>
              </a:spcAft>
              <a:buFont typeface="Wingdings 2"/>
              <a:buChar char=""/>
              <a:defRPr/>
            </a:pPr>
            <a:r>
              <a:rPr lang="en-US" sz="2800" dirty="0" smtClean="0">
                <a:latin typeface="+mj-lt"/>
              </a:rPr>
              <a:t>Location</a:t>
            </a:r>
          </a:p>
          <a:p>
            <a:pPr marL="640080" lvl="1" indent="-237744" eaLnBrk="1" fontAlgn="auto" hangingPunct="1">
              <a:spcAft>
                <a:spcPts val="0"/>
              </a:spcAft>
              <a:buFont typeface="Verdana"/>
              <a:buChar char="◦"/>
              <a:defRPr/>
            </a:pPr>
            <a:r>
              <a:rPr lang="en-US" sz="2400" dirty="0" smtClean="0">
                <a:latin typeface="+mj-lt"/>
              </a:rPr>
              <a:t>Beneath secret places of earth (</a:t>
            </a:r>
            <a:r>
              <a:rPr lang="en-US" sz="2400" i="1" dirty="0" smtClean="0">
                <a:latin typeface="+mj-lt"/>
              </a:rPr>
              <a:t>Iliad</a:t>
            </a:r>
            <a:r>
              <a:rPr lang="en-US" sz="2400" dirty="0" smtClean="0">
                <a:latin typeface="+mj-lt"/>
              </a:rPr>
              <a:t>)</a:t>
            </a:r>
          </a:p>
          <a:p>
            <a:pPr marL="640080" lvl="1" indent="-237744" eaLnBrk="1" fontAlgn="auto" hangingPunct="1">
              <a:spcAft>
                <a:spcPts val="0"/>
              </a:spcAft>
              <a:buFont typeface="Verdana"/>
              <a:buChar char="◦"/>
              <a:defRPr/>
            </a:pPr>
            <a:r>
              <a:rPr lang="en-US" sz="2400" dirty="0" smtClean="0">
                <a:latin typeface="+mj-lt"/>
              </a:rPr>
              <a:t>Over edge of world, across ocean (</a:t>
            </a:r>
            <a:r>
              <a:rPr lang="en-US" sz="2400" i="1" dirty="0" smtClean="0">
                <a:latin typeface="+mj-lt"/>
              </a:rPr>
              <a:t>Odyssey</a:t>
            </a:r>
            <a:r>
              <a:rPr lang="en-US" sz="2400" dirty="0" smtClean="0">
                <a:latin typeface="+mj-lt"/>
              </a:rPr>
              <a:t>)</a:t>
            </a:r>
          </a:p>
          <a:p>
            <a:pPr marL="640080" lvl="1" indent="-237744" eaLnBrk="1" fontAlgn="auto" hangingPunct="1">
              <a:spcAft>
                <a:spcPts val="0"/>
              </a:spcAft>
              <a:buFont typeface="Verdana"/>
              <a:buChar char="◦"/>
              <a:defRPr/>
            </a:pPr>
            <a:r>
              <a:rPr lang="en-US" sz="2400" dirty="0" smtClean="0">
                <a:latin typeface="+mj-lt"/>
              </a:rPr>
              <a:t>Various entrances in caverns &amp; deep lakes (later poetry)</a:t>
            </a:r>
          </a:p>
        </p:txBody>
      </p:sp>
      <p:sp>
        <p:nvSpPr>
          <p:cNvPr id="6" name="Content Placeholder 5"/>
          <p:cNvSpPr>
            <a:spLocks noGrp="1"/>
          </p:cNvSpPr>
          <p:nvPr>
            <p:ph sz="half" idx="2"/>
          </p:nvPr>
        </p:nvSpPr>
        <p:spPr>
          <a:xfrm>
            <a:off x="6173403" y="1395663"/>
            <a:ext cx="5094154" cy="5125453"/>
          </a:xfrm>
        </p:spPr>
        <p:txBody>
          <a:bodyPr>
            <a:normAutofit/>
          </a:bodyPr>
          <a:lstStyle/>
          <a:p>
            <a:pPr marL="365760" indent="-283464">
              <a:buFont typeface="Wingdings 2"/>
              <a:buChar char=""/>
              <a:defRPr/>
            </a:pPr>
            <a:r>
              <a:rPr lang="en-US" sz="3200" dirty="0" smtClean="0">
                <a:latin typeface="+mj-lt"/>
              </a:rPr>
              <a:t>Rivers separating underworld from earth</a:t>
            </a:r>
          </a:p>
          <a:p>
            <a:pPr marL="640080" lvl="1" indent="-237744">
              <a:buFont typeface="Verdana"/>
              <a:buChar char="◦"/>
              <a:defRPr/>
            </a:pPr>
            <a:r>
              <a:rPr lang="en-US" sz="2800" dirty="0" smtClean="0">
                <a:latin typeface="+mj-lt"/>
              </a:rPr>
              <a:t>Acheron:  woe	</a:t>
            </a:r>
          </a:p>
          <a:p>
            <a:pPr marL="640080" lvl="1" indent="-237744">
              <a:buFont typeface="Verdana"/>
              <a:buChar char="◦"/>
              <a:defRPr/>
            </a:pPr>
            <a:r>
              <a:rPr lang="en-US" sz="2800" dirty="0" err="1" smtClean="0">
                <a:latin typeface="+mj-lt"/>
              </a:rPr>
              <a:t>Phlegethon</a:t>
            </a:r>
            <a:r>
              <a:rPr lang="en-US" sz="2800" dirty="0" smtClean="0">
                <a:latin typeface="+mj-lt"/>
              </a:rPr>
              <a:t>:  fire</a:t>
            </a:r>
          </a:p>
          <a:p>
            <a:pPr marL="640080" lvl="1" indent="-237744">
              <a:buFont typeface="Verdana"/>
              <a:buChar char="◦"/>
              <a:defRPr/>
            </a:pPr>
            <a:r>
              <a:rPr lang="en-US" sz="2800" dirty="0" err="1" smtClean="0">
                <a:latin typeface="+mj-lt"/>
              </a:rPr>
              <a:t>Cocytus</a:t>
            </a:r>
            <a:r>
              <a:rPr lang="en-US" sz="2800" dirty="0" smtClean="0">
                <a:latin typeface="+mj-lt"/>
              </a:rPr>
              <a:t>:  lamentation</a:t>
            </a:r>
          </a:p>
          <a:p>
            <a:pPr marL="640080" lvl="1" indent="-237744">
              <a:buFont typeface="Verdana"/>
              <a:buChar char="◦"/>
              <a:defRPr/>
            </a:pPr>
            <a:r>
              <a:rPr lang="en-US" sz="2800" dirty="0" smtClean="0">
                <a:latin typeface="+mj-lt"/>
              </a:rPr>
              <a:t>Lethe:  forgetfulness</a:t>
            </a:r>
          </a:p>
          <a:p>
            <a:pPr marL="640080" lvl="1" indent="-237744">
              <a:buFont typeface="Verdana"/>
              <a:buChar char="◦"/>
              <a:defRPr/>
            </a:pPr>
            <a:r>
              <a:rPr lang="en-US" sz="2800" dirty="0" smtClean="0">
                <a:latin typeface="+mj-lt"/>
              </a:rPr>
              <a:t>Styx:  the unbreakable oath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781446" y="800100"/>
            <a:ext cx="5763267" cy="5833311"/>
          </a:xfrm>
        </p:spPr>
        <p:txBody>
          <a:bodyPr rtlCol="0">
            <a:normAutofit lnSpcReduction="10000"/>
          </a:bodyPr>
          <a:lstStyle/>
          <a:p>
            <a:pPr marL="365760" indent="-283464" eaLnBrk="1" fontAlgn="auto" hangingPunct="1">
              <a:spcAft>
                <a:spcPts val="0"/>
              </a:spcAft>
              <a:buFont typeface="Wingdings 2"/>
              <a:buChar char=""/>
              <a:defRPr/>
            </a:pPr>
            <a:r>
              <a:rPr lang="en-US" dirty="0" smtClean="0">
                <a:latin typeface="+mj-lt"/>
              </a:rPr>
              <a:t>Divisions of the Underworld</a:t>
            </a:r>
          </a:p>
          <a:p>
            <a:pPr marL="640080" lvl="1" indent="-237744" eaLnBrk="1" fontAlgn="auto" hangingPunct="1">
              <a:spcAft>
                <a:spcPts val="0"/>
              </a:spcAft>
              <a:buFont typeface="Verdana"/>
              <a:buChar char="◦"/>
              <a:defRPr/>
            </a:pPr>
            <a:r>
              <a:rPr lang="en-US" dirty="0" err="1" smtClean="0">
                <a:latin typeface="+mj-lt"/>
              </a:rPr>
              <a:t>Tartarus</a:t>
            </a:r>
            <a:endParaRPr lang="en-US" dirty="0" smtClean="0">
              <a:latin typeface="+mj-lt"/>
            </a:endParaRPr>
          </a:p>
          <a:p>
            <a:pPr marL="886968" lvl="2" eaLnBrk="1" fontAlgn="auto" hangingPunct="1">
              <a:spcAft>
                <a:spcPts val="0"/>
              </a:spcAft>
              <a:buFont typeface="Wingdings 2"/>
              <a:buChar char=""/>
              <a:defRPr/>
            </a:pPr>
            <a:r>
              <a:rPr lang="en-US" dirty="0" smtClean="0">
                <a:latin typeface="+mj-lt"/>
              </a:rPr>
              <a:t>Prison of sons of earth</a:t>
            </a:r>
          </a:p>
          <a:p>
            <a:pPr marL="886968" lvl="2" eaLnBrk="1" fontAlgn="auto" hangingPunct="1">
              <a:spcAft>
                <a:spcPts val="0"/>
              </a:spcAft>
              <a:buFont typeface="Wingdings 2"/>
              <a:buChar char=""/>
              <a:defRPr/>
            </a:pPr>
            <a:r>
              <a:rPr lang="en-US" dirty="0" smtClean="0">
                <a:latin typeface="+mj-lt"/>
              </a:rPr>
              <a:t>Deepest region</a:t>
            </a:r>
          </a:p>
          <a:p>
            <a:pPr marL="886968" lvl="2" eaLnBrk="1" fontAlgn="auto" hangingPunct="1">
              <a:spcAft>
                <a:spcPts val="0"/>
              </a:spcAft>
              <a:buFont typeface="Wingdings 2"/>
              <a:buChar char=""/>
              <a:defRPr/>
            </a:pPr>
            <a:r>
              <a:rPr lang="en-US" dirty="0" smtClean="0">
                <a:latin typeface="+mj-lt"/>
              </a:rPr>
              <a:t>Wrongdoers are punished here</a:t>
            </a:r>
          </a:p>
          <a:p>
            <a:pPr marL="640080" lvl="1" indent="-237744" eaLnBrk="1" fontAlgn="auto" hangingPunct="1">
              <a:spcAft>
                <a:spcPts val="0"/>
              </a:spcAft>
              <a:buFont typeface="Verdana"/>
              <a:buChar char="◦"/>
              <a:defRPr/>
            </a:pPr>
            <a:r>
              <a:rPr lang="en-US" dirty="0" smtClean="0">
                <a:latin typeface="+mj-lt"/>
              </a:rPr>
              <a:t>Erebus:  where the dead pass &amp; </a:t>
            </a:r>
          </a:p>
          <a:p>
            <a:pPr marL="640080" lvl="1" indent="-237744" eaLnBrk="1" fontAlgn="auto" hangingPunct="1">
              <a:spcAft>
                <a:spcPts val="0"/>
              </a:spcAft>
              <a:buFont typeface="Verdana" pitchFamily="34" charset="0"/>
              <a:buNone/>
              <a:defRPr/>
            </a:pPr>
            <a:r>
              <a:rPr lang="en-US" dirty="0" smtClean="0">
                <a:latin typeface="+mj-lt"/>
              </a:rPr>
              <a:t>	are judged when they die</a:t>
            </a:r>
          </a:p>
          <a:p>
            <a:pPr marL="640080" lvl="1" indent="-237744" eaLnBrk="1" fontAlgn="auto" hangingPunct="1">
              <a:spcAft>
                <a:spcPts val="0"/>
              </a:spcAft>
              <a:buFont typeface="Verdana"/>
              <a:buChar char="◦"/>
              <a:defRPr/>
            </a:pPr>
            <a:r>
              <a:rPr lang="en-US" dirty="0" smtClean="0">
                <a:latin typeface="+mj-lt"/>
              </a:rPr>
              <a:t>Elysian Fields:  place of blessedness, </a:t>
            </a:r>
          </a:p>
          <a:p>
            <a:pPr marL="640080" lvl="1" indent="-237744" eaLnBrk="1" fontAlgn="auto" hangingPunct="1">
              <a:spcAft>
                <a:spcPts val="0"/>
              </a:spcAft>
              <a:buFont typeface="Verdana" pitchFamily="34" charset="0"/>
              <a:buNone/>
              <a:defRPr/>
            </a:pPr>
            <a:r>
              <a:rPr lang="en-US" dirty="0" smtClean="0">
                <a:latin typeface="+mj-lt"/>
              </a:rPr>
              <a:t>	where the good go</a:t>
            </a:r>
          </a:p>
        </p:txBody>
      </p:sp>
      <p:sp>
        <p:nvSpPr>
          <p:cNvPr id="5" name="Content Placeholder 4"/>
          <p:cNvSpPr>
            <a:spLocks noGrp="1"/>
          </p:cNvSpPr>
          <p:nvPr>
            <p:ph sz="half" idx="2"/>
          </p:nvPr>
        </p:nvSpPr>
        <p:spPr>
          <a:xfrm>
            <a:off x="6173403" y="336885"/>
            <a:ext cx="5749892" cy="6232358"/>
          </a:xfrm>
        </p:spPr>
        <p:txBody>
          <a:bodyPr>
            <a:normAutofit lnSpcReduction="10000"/>
          </a:bodyPr>
          <a:lstStyle/>
          <a:p>
            <a:pPr marL="365760" indent="-283464">
              <a:buFont typeface="Wingdings 2"/>
              <a:buChar char=""/>
              <a:defRPr/>
            </a:pPr>
            <a:r>
              <a:rPr lang="en-US" sz="2400" dirty="0" smtClean="0">
                <a:latin typeface="+mj-lt"/>
              </a:rPr>
              <a:t>Important Figures</a:t>
            </a:r>
          </a:p>
          <a:p>
            <a:pPr marL="640080" lvl="1" indent="-237744">
              <a:buFont typeface="Verdana"/>
              <a:buChar char="◦"/>
              <a:defRPr/>
            </a:pPr>
            <a:r>
              <a:rPr lang="en-US" sz="2000" dirty="0" smtClean="0">
                <a:latin typeface="+mj-lt"/>
              </a:rPr>
              <a:t>Cerberus:  3-headed dog guards entrance (you can come in, but you can’t leave)</a:t>
            </a:r>
          </a:p>
          <a:p>
            <a:pPr marL="640080" lvl="1" indent="-237744">
              <a:buFont typeface="Verdana"/>
              <a:buChar char="◦"/>
              <a:defRPr/>
            </a:pPr>
            <a:r>
              <a:rPr lang="en-US" sz="2000" dirty="0" smtClean="0">
                <a:latin typeface="+mj-lt"/>
              </a:rPr>
              <a:t>Judges:  </a:t>
            </a:r>
            <a:r>
              <a:rPr lang="en-US" sz="2000" dirty="0" err="1" smtClean="0">
                <a:latin typeface="+mj-lt"/>
              </a:rPr>
              <a:t>Minos</a:t>
            </a:r>
            <a:r>
              <a:rPr lang="en-US" sz="2000" dirty="0" smtClean="0">
                <a:latin typeface="+mj-lt"/>
              </a:rPr>
              <a:t>, </a:t>
            </a:r>
            <a:r>
              <a:rPr lang="en-US" sz="2000" dirty="0" err="1" smtClean="0">
                <a:latin typeface="+mj-lt"/>
              </a:rPr>
              <a:t>Aeacus</a:t>
            </a:r>
            <a:r>
              <a:rPr lang="en-US" sz="2000" dirty="0" smtClean="0">
                <a:latin typeface="+mj-lt"/>
              </a:rPr>
              <a:t>, </a:t>
            </a:r>
            <a:r>
              <a:rPr lang="en-US" sz="2000" dirty="0" err="1" smtClean="0">
                <a:latin typeface="+mj-lt"/>
              </a:rPr>
              <a:t>Rhadamanthus</a:t>
            </a:r>
            <a:endParaRPr lang="en-US" sz="2000" dirty="0" smtClean="0">
              <a:latin typeface="+mj-lt"/>
            </a:endParaRPr>
          </a:p>
          <a:p>
            <a:pPr marL="640080" lvl="1" indent="-237744">
              <a:buFont typeface="Verdana"/>
              <a:buChar char="◦"/>
              <a:defRPr/>
            </a:pPr>
            <a:r>
              <a:rPr lang="en-US" sz="2000" dirty="0" err="1" smtClean="0">
                <a:latin typeface="+mj-lt"/>
              </a:rPr>
              <a:t>Erinyes</a:t>
            </a:r>
            <a:r>
              <a:rPr lang="en-US" sz="2000" dirty="0" smtClean="0">
                <a:latin typeface="+mj-lt"/>
              </a:rPr>
              <a:t> (Furies)</a:t>
            </a:r>
          </a:p>
          <a:p>
            <a:pPr marL="886968" lvl="2">
              <a:buFont typeface="Wingdings 2"/>
              <a:buChar char=""/>
              <a:defRPr/>
            </a:pPr>
            <a:r>
              <a:rPr lang="en-US" sz="1800" dirty="0" smtClean="0">
                <a:latin typeface="+mj-lt"/>
              </a:rPr>
              <a:t>Greeks believed they pursued sinners on earth</a:t>
            </a:r>
          </a:p>
          <a:p>
            <a:pPr marL="886968" lvl="2">
              <a:buFont typeface="Wingdings 2"/>
              <a:buChar char=""/>
              <a:defRPr/>
            </a:pPr>
            <a:r>
              <a:rPr lang="en-US" sz="1800" dirty="0" smtClean="0">
                <a:latin typeface="+mj-lt"/>
              </a:rPr>
              <a:t>Romans placed them in underworld, punishing dead sinners</a:t>
            </a:r>
          </a:p>
          <a:p>
            <a:pPr marL="640080" lvl="1" indent="-237744">
              <a:buFont typeface="Verdana"/>
              <a:buChar char="◦"/>
              <a:defRPr/>
            </a:pPr>
            <a:r>
              <a:rPr lang="en-US" sz="2000" dirty="0" smtClean="0">
                <a:latin typeface="+mj-lt"/>
              </a:rPr>
              <a:t>Sleep and Death:  brothers, send dreams from underworld through 2 gates</a:t>
            </a:r>
          </a:p>
          <a:p>
            <a:pPr marL="886968" lvl="2">
              <a:buFont typeface="Wingdings 2"/>
              <a:buChar char=""/>
              <a:defRPr/>
            </a:pPr>
            <a:r>
              <a:rPr lang="en-US" sz="1800" dirty="0" smtClean="0">
                <a:latin typeface="+mj-lt"/>
              </a:rPr>
              <a:t>Horn:  true dreams</a:t>
            </a:r>
          </a:p>
          <a:p>
            <a:pPr marL="886968" lvl="2">
              <a:buFont typeface="Wingdings 2"/>
              <a:buChar char=""/>
              <a:defRPr/>
            </a:pPr>
            <a:r>
              <a:rPr lang="en-US" sz="1800" dirty="0" smtClean="0">
                <a:latin typeface="+mj-lt"/>
              </a:rPr>
              <a:t>Ivory:  false dreams</a:t>
            </a:r>
          </a:p>
          <a:p>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4" y="356938"/>
            <a:ext cx="10978798" cy="1050758"/>
          </a:xfrm>
        </p:spPr>
        <p:txBody>
          <a:bodyPr>
            <a:normAutofit fontScale="90000"/>
          </a:bodyPr>
          <a:lstStyle/>
          <a:p>
            <a:pPr>
              <a:defRPr/>
            </a:pPr>
            <a:r>
              <a:rPr lang="en-US" dirty="0" smtClean="0"/>
              <a:t>Some Suffering Sinners in the Underworld</a:t>
            </a:r>
            <a:br>
              <a:rPr lang="en-US" dirty="0" smtClean="0"/>
            </a:br>
            <a:endParaRPr lang="en-US" dirty="0"/>
          </a:p>
        </p:txBody>
      </p:sp>
      <p:sp>
        <p:nvSpPr>
          <p:cNvPr id="3" name="Content Placeholder 2"/>
          <p:cNvSpPr>
            <a:spLocks noGrp="1"/>
          </p:cNvSpPr>
          <p:nvPr>
            <p:ph sz="half" idx="1"/>
          </p:nvPr>
        </p:nvSpPr>
        <p:spPr>
          <a:xfrm>
            <a:off x="312822" y="1215189"/>
            <a:ext cx="5305926" cy="5402179"/>
          </a:xfrm>
        </p:spPr>
        <p:txBody>
          <a:bodyPr>
            <a:normAutofit/>
          </a:bodyPr>
          <a:lstStyle/>
          <a:p>
            <a:pPr>
              <a:defRPr/>
            </a:pPr>
            <a:r>
              <a:rPr lang="en-US" sz="1800" u="sng" dirty="0" err="1" smtClean="0">
                <a:latin typeface="+mj-lt"/>
              </a:rPr>
              <a:t>Tityus</a:t>
            </a:r>
            <a:r>
              <a:rPr lang="en-US" sz="1800" dirty="0" smtClean="0">
                <a:latin typeface="+mj-lt"/>
              </a:rPr>
              <a:t>: tried to rape Zeus’ mother, so bound to earth; vultures tear out his liver daily</a:t>
            </a:r>
          </a:p>
          <a:p>
            <a:pPr>
              <a:defRPr/>
            </a:pPr>
            <a:r>
              <a:rPr lang="en-US" sz="1800" u="sng" dirty="0" err="1" smtClean="0">
                <a:latin typeface="+mj-lt"/>
              </a:rPr>
              <a:t>Ixion</a:t>
            </a:r>
            <a:r>
              <a:rPr lang="en-US" sz="1800" dirty="0" smtClean="0">
                <a:latin typeface="+mj-lt"/>
              </a:rPr>
              <a:t>: tried to seduce Hera, so was bound to a spinning, flaming wheel for eternity</a:t>
            </a:r>
          </a:p>
          <a:p>
            <a:pPr>
              <a:defRPr/>
            </a:pPr>
            <a:r>
              <a:rPr lang="en-US" sz="1800" u="sng" dirty="0" smtClean="0">
                <a:latin typeface="+mj-lt"/>
              </a:rPr>
              <a:t>Sisyphus</a:t>
            </a:r>
            <a:r>
              <a:rPr lang="en-US" sz="1800" dirty="0" smtClean="0">
                <a:latin typeface="+mj-lt"/>
              </a:rPr>
              <a:t>: betrayed a secret of Zeus, so now he spends eternity pushing a boulder up a hill, only to have it roll down before he can get to the very top</a:t>
            </a:r>
          </a:p>
          <a:p>
            <a:pPr>
              <a:defRPr/>
            </a:pPr>
            <a:r>
              <a:rPr lang="en-US" sz="1800" u="sng" dirty="0" smtClean="0">
                <a:latin typeface="+mj-lt"/>
              </a:rPr>
              <a:t>The </a:t>
            </a:r>
            <a:r>
              <a:rPr lang="en-US" sz="1800" u="sng" dirty="0" err="1" smtClean="0">
                <a:latin typeface="+mj-lt"/>
              </a:rPr>
              <a:t>Danaids</a:t>
            </a:r>
            <a:r>
              <a:rPr lang="en-US" sz="1800" dirty="0" smtClean="0">
                <a:latin typeface="+mj-lt"/>
              </a:rPr>
              <a:t>: 49 sisters who murdered their grooms and now have to fill barrels that are full of holes (spoiler: it always drains out)</a:t>
            </a:r>
          </a:p>
        </p:txBody>
      </p:sp>
      <p:pic>
        <p:nvPicPr>
          <p:cNvPr id="52228" name="Picture 3"/>
          <p:cNvPicPr>
            <a:picLocks noChangeAspect="1"/>
          </p:cNvPicPr>
          <p:nvPr/>
        </p:nvPicPr>
        <p:blipFill>
          <a:blip r:embed="rId2" cstate="print"/>
          <a:srcRect/>
          <a:stretch>
            <a:fillRect/>
          </a:stretch>
        </p:blipFill>
        <p:spPr bwMode="auto">
          <a:xfrm>
            <a:off x="5692273" y="4267116"/>
            <a:ext cx="5842000" cy="2354262"/>
          </a:xfrm>
          <a:prstGeom prst="rect">
            <a:avLst/>
          </a:prstGeom>
          <a:noFill/>
          <a:ln w="9525">
            <a:noFill/>
            <a:miter lim="800000"/>
            <a:headEnd/>
            <a:tailEnd/>
          </a:ln>
        </p:spPr>
      </p:pic>
      <p:sp>
        <p:nvSpPr>
          <p:cNvPr id="6" name="Rectangle 5"/>
          <p:cNvSpPr/>
          <p:nvPr/>
        </p:nvSpPr>
        <p:spPr>
          <a:xfrm>
            <a:off x="5847348" y="1185844"/>
            <a:ext cx="5967664" cy="2862322"/>
          </a:xfrm>
          <a:prstGeom prst="rect">
            <a:avLst/>
          </a:prstGeom>
        </p:spPr>
        <p:txBody>
          <a:bodyPr wrap="square">
            <a:spAutoFit/>
          </a:bodyPr>
          <a:lstStyle/>
          <a:p>
            <a:pPr>
              <a:buFont typeface="Arial" pitchFamily="34" charset="0"/>
              <a:buChar char="•"/>
              <a:defRPr/>
            </a:pPr>
            <a:r>
              <a:rPr lang="en-US" u="sng" dirty="0" smtClean="0">
                <a:latin typeface="+mj-lt"/>
              </a:rPr>
              <a:t>Tantalus</a:t>
            </a:r>
            <a:r>
              <a:rPr lang="en-US" dirty="0" smtClean="0">
                <a:latin typeface="+mj-lt"/>
              </a:rPr>
              <a:t>: he’s the worst! He served his own children to gods for dinner.  His punishment? He stands waist-deep in a pool of clear, fresh water, under a tree full of juicy ripe fruit.  He is super thirsty and super hungry, but when he reaches for fruit, the branches pull back, and when he tries to drink, the water recedes.  So he’s surrounded by food and water and can have none.</a:t>
            </a:r>
          </a:p>
          <a:p>
            <a:pPr marL="539750" lvl="1">
              <a:buFont typeface="Arial" pitchFamily="34" charset="0"/>
              <a:buChar char="•"/>
              <a:defRPr/>
            </a:pPr>
            <a:r>
              <a:rPr lang="en-US" dirty="0" smtClean="0">
                <a:latin typeface="+mj-lt"/>
              </a:rPr>
              <a:t>*****tantalize:  to dangle the bait, always just out of reach!</a:t>
            </a:r>
            <a:endParaRPr lang="en-US"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Virgil’s Account of the Underworld</a:t>
            </a:r>
            <a:endParaRPr lang="en-US" dirty="0"/>
          </a:p>
        </p:txBody>
      </p:sp>
      <p:sp>
        <p:nvSpPr>
          <p:cNvPr id="3" name="Content Placeholder 2"/>
          <p:cNvSpPr>
            <a:spLocks noGrp="1"/>
          </p:cNvSpPr>
          <p:nvPr>
            <p:ph idx="1"/>
          </p:nvPr>
        </p:nvSpPr>
        <p:spPr>
          <a:xfrm>
            <a:off x="913795" y="2096064"/>
            <a:ext cx="4981679" cy="3695136"/>
          </a:xfrm>
        </p:spPr>
        <p:txBody>
          <a:bodyPr/>
          <a:lstStyle/>
          <a:p>
            <a:r>
              <a:rPr lang="en-US" dirty="0" smtClean="0"/>
              <a:t>In Hamilton’s </a:t>
            </a:r>
            <a:r>
              <a:rPr lang="en-US" i="1" dirty="0" smtClean="0"/>
              <a:t>Mythology</a:t>
            </a:r>
            <a:r>
              <a:rPr lang="en-US" dirty="0" smtClean="0"/>
              <a:t> book, read pages 317-322 (“The Descent into the Lower World”)</a:t>
            </a:r>
          </a:p>
          <a:p>
            <a:r>
              <a:rPr lang="en-US" dirty="0" smtClean="0"/>
              <a:t>Who are some of the characters/types of people Aeneas encounters in the Underworld?</a:t>
            </a:r>
          </a:p>
          <a:p>
            <a:r>
              <a:rPr lang="en-US" dirty="0" smtClean="0"/>
              <a:t>What are some of the punishments?</a:t>
            </a:r>
            <a:endParaRPr lang="en-US" dirty="0"/>
          </a:p>
        </p:txBody>
      </p:sp>
      <p:pic>
        <p:nvPicPr>
          <p:cNvPr id="4" name="Picture 3" descr="Virgil.jpg"/>
          <p:cNvPicPr>
            <a:picLocks noChangeAspect="1"/>
          </p:cNvPicPr>
          <p:nvPr/>
        </p:nvPicPr>
        <p:blipFill>
          <a:blip r:embed="rId2"/>
          <a:stretch>
            <a:fillRect/>
          </a:stretch>
        </p:blipFill>
        <p:spPr>
          <a:xfrm>
            <a:off x="8267914" y="1564106"/>
            <a:ext cx="2739643" cy="50261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Dante Alighieri</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1265-1321</a:t>
            </a:r>
          </a:p>
          <a:p>
            <a:r>
              <a:rPr lang="en-US" dirty="0" smtClean="0"/>
              <a:t>Born in Florence, Italy</a:t>
            </a:r>
          </a:p>
          <a:p>
            <a:r>
              <a:rPr lang="en-US" dirty="0" smtClean="0"/>
              <a:t>Met and fell in love with Beatrice as a child</a:t>
            </a:r>
          </a:p>
          <a:p>
            <a:r>
              <a:rPr lang="en-US" dirty="0" smtClean="0"/>
              <a:t>She died before a disagreement could be resolved</a:t>
            </a:r>
          </a:p>
          <a:p>
            <a:r>
              <a:rPr lang="en-US" dirty="0" smtClean="0"/>
              <a:t>Dante never got over her, includes her in his writings including later parts of </a:t>
            </a:r>
            <a:r>
              <a:rPr lang="en-US" i="1" dirty="0" smtClean="0"/>
              <a:t>The Divine Comedy</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Incredible political unrest</a:t>
            </a:r>
          </a:p>
          <a:p>
            <a:r>
              <a:rPr lang="en-US" dirty="0" smtClean="0"/>
              <a:t>Several civil wars in Florence</a:t>
            </a:r>
          </a:p>
          <a:p>
            <a:r>
              <a:rPr lang="en-US" dirty="0" smtClean="0"/>
              <a:t>Believed Church should only have spiritual role in the lives of the people (separate from political role)</a:t>
            </a:r>
          </a:p>
          <a:p>
            <a:r>
              <a:rPr lang="en-US" dirty="0" smtClean="0"/>
              <a:t>Sentenced to die by political enemies (Black </a:t>
            </a:r>
            <a:r>
              <a:rPr lang="en-US" dirty="0" err="1" smtClean="0"/>
              <a:t>Guelphs</a:t>
            </a:r>
            <a:r>
              <a:rPr lang="en-US" dirty="0" smtClean="0"/>
              <a:t>) while in exile</a:t>
            </a:r>
          </a:p>
          <a:p>
            <a:r>
              <a:rPr lang="en-US" dirty="0" smtClean="0"/>
              <a:t>Wrote </a:t>
            </a:r>
            <a:r>
              <a:rPr lang="en-US" i="1" dirty="0" smtClean="0"/>
              <a:t>The Divine Comedy </a:t>
            </a:r>
            <a:r>
              <a:rPr lang="en-US" dirty="0" smtClean="0"/>
              <a:t>in the last years of his life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Divine Comedy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Purposes:</a:t>
            </a:r>
          </a:p>
          <a:p>
            <a:pPr lvl="1"/>
            <a:r>
              <a:rPr lang="en-US" dirty="0" smtClean="0"/>
              <a:t>Political</a:t>
            </a:r>
          </a:p>
          <a:p>
            <a:pPr lvl="1"/>
            <a:r>
              <a:rPr lang="en-US" dirty="0" smtClean="0"/>
              <a:t>Wanted to punish people he opposed</a:t>
            </a:r>
          </a:p>
          <a:p>
            <a:r>
              <a:rPr lang="en-US" dirty="0" smtClean="0"/>
              <a:t>Not funny ha-ha</a:t>
            </a:r>
          </a:p>
          <a:p>
            <a:pPr lvl="1"/>
            <a:r>
              <a:rPr lang="en-US" dirty="0" smtClean="0"/>
              <a:t>Happy ending (starting with Hell and ending with Heaven)</a:t>
            </a:r>
          </a:p>
          <a:p>
            <a:pPr lvl="1"/>
            <a:r>
              <a:rPr lang="en-US" dirty="0" smtClean="0"/>
              <a:t>Written in the vernacular (usually seen with comedies)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Epic poem</a:t>
            </a:r>
          </a:p>
          <a:p>
            <a:r>
              <a:rPr lang="en-US" dirty="0" smtClean="0"/>
              <a:t>Medieval allegorical vision of the afterlife</a:t>
            </a:r>
          </a:p>
          <a:p>
            <a:r>
              <a:rPr lang="en-US" dirty="0" smtClean="0"/>
              <a:t>Three parts, 33 Cantos with a Canto to introduce each (total 100):</a:t>
            </a:r>
          </a:p>
          <a:p>
            <a:pPr lvl="1"/>
            <a:r>
              <a:rPr lang="en-US" dirty="0" smtClean="0"/>
              <a:t>Inferno (Hell)</a:t>
            </a:r>
          </a:p>
          <a:p>
            <a:pPr lvl="1"/>
            <a:r>
              <a:rPr lang="en-US" dirty="0" err="1" smtClean="0"/>
              <a:t>Purgatorio</a:t>
            </a:r>
            <a:r>
              <a:rPr lang="en-US" dirty="0" smtClean="0"/>
              <a:t> (Purgatory)</a:t>
            </a:r>
          </a:p>
          <a:p>
            <a:pPr lvl="1"/>
            <a:r>
              <a:rPr lang="en-US" dirty="0" err="1" smtClean="0"/>
              <a:t>Paradiso</a:t>
            </a:r>
            <a:r>
              <a:rPr lang="en-US" dirty="0" smtClean="0"/>
              <a:t> (Heaven)</a:t>
            </a:r>
          </a:p>
          <a:p>
            <a:r>
              <a:rPr lang="en-US" dirty="0" smtClean="0"/>
              <a:t>Virgil then Beatrice guide Dante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TC104033921[[fn=Damask]]</Template>
  <TotalTime>265</TotalTime>
  <Words>559</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Bookman Old Style</vt:lpstr>
      <vt:lpstr>Rockwell</vt:lpstr>
      <vt:lpstr>Verdana</vt:lpstr>
      <vt:lpstr>Wingdings 2</vt:lpstr>
      <vt:lpstr>Damask</vt:lpstr>
      <vt:lpstr>Dante’s Inferno</vt:lpstr>
      <vt:lpstr>PowerPoint Presentation</vt:lpstr>
      <vt:lpstr>PowerPoint Presentation</vt:lpstr>
      <vt:lpstr>The GREEK Underworld</vt:lpstr>
      <vt:lpstr>PowerPoint Presentation</vt:lpstr>
      <vt:lpstr>Some Suffering Sinners in the Underworld </vt:lpstr>
      <vt:lpstr>Virgil’s Account of the Underworld</vt:lpstr>
      <vt:lpstr>Background on Dante Alighieri</vt:lpstr>
      <vt:lpstr>The Divine Comedy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Dante’s Inferno</dc:title>
  <dc:creator>Brittany Garrison</dc:creator>
  <cp:lastModifiedBy>Stallsworth, Shawn M.</cp:lastModifiedBy>
  <cp:revision>38</cp:revision>
  <dcterms:created xsi:type="dcterms:W3CDTF">2014-01-19T00:26:52Z</dcterms:created>
  <dcterms:modified xsi:type="dcterms:W3CDTF">2015-10-26T13:21:10Z</dcterms:modified>
</cp:coreProperties>
</file>