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269236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250571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148310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6291D969-E770-415C-BABB-C6C88C7030E8}" type="slidenum">
              <a:rPr lang="en-US" smtClean="0"/>
              <a:t>‹#›</a:t>
            </a:fld>
            <a:endParaRPr lang="en-US"/>
          </a:p>
        </p:txBody>
      </p:sp>
    </p:spTree>
    <p:extLst>
      <p:ext uri="{BB962C8B-B14F-4D97-AF65-F5344CB8AC3E}">
        <p14:creationId xmlns:p14="http://schemas.microsoft.com/office/powerpoint/2010/main" val="2723318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3251894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104920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8FF077-5B31-4851-98DD-C72952ABB07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20396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8FF077-5B31-4851-98DD-C72952ABB073}"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99539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8FF077-5B31-4851-98DD-C72952ABB073}"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260651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FF077-5B31-4851-98DD-C72952ABB073}"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304497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FF077-5B31-4851-98DD-C72952ABB07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23321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411972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FF077-5B31-4851-98DD-C72952ABB07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91605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FF077-5B31-4851-98DD-C72952ABB07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2488808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3975806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4016974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905146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8FF077-5B31-4851-98DD-C72952ABB073}"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988667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8FF077-5B31-4851-98DD-C72952ABB073}"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1186684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3748430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290411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FF077-5B31-4851-98DD-C72952ABB07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135217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8FF077-5B31-4851-98DD-C72952ABB07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216906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8FF077-5B31-4851-98DD-C72952ABB073}"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83191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8FF077-5B31-4851-98DD-C72952ABB073}"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150003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FF077-5B31-4851-98DD-C72952ABB073}"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3812852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FF077-5B31-4851-98DD-C72952ABB07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384418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FF077-5B31-4851-98DD-C72952ABB07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1D969-E770-415C-BABB-C6C88C7030E8}" type="slidenum">
              <a:rPr lang="en-US" smtClean="0"/>
              <a:t>‹#›</a:t>
            </a:fld>
            <a:endParaRPr lang="en-US"/>
          </a:p>
        </p:txBody>
      </p:sp>
    </p:spTree>
    <p:extLst>
      <p:ext uri="{BB962C8B-B14F-4D97-AF65-F5344CB8AC3E}">
        <p14:creationId xmlns:p14="http://schemas.microsoft.com/office/powerpoint/2010/main" val="133149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FF077-5B31-4851-98DD-C72952ABB073}" type="datetimeFigureOut">
              <a:rPr lang="en-US" smtClean="0"/>
              <a:t>10/26/2015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1D969-E770-415C-BABB-C6C88C7030E8}" type="slidenum">
              <a:rPr lang="en-US" smtClean="0"/>
              <a:t>‹#›</a:t>
            </a:fld>
            <a:endParaRPr lang="en-US"/>
          </a:p>
        </p:txBody>
      </p:sp>
    </p:spTree>
    <p:extLst>
      <p:ext uri="{BB962C8B-B14F-4D97-AF65-F5344CB8AC3E}">
        <p14:creationId xmlns:p14="http://schemas.microsoft.com/office/powerpoint/2010/main" val="1479423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78FF077-5B31-4851-98DD-C72952ABB073}" type="datetimeFigureOut">
              <a:rPr lang="en-US" smtClean="0"/>
              <a:t>10/26/2015</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291D969-E770-415C-BABB-C6C88C7030E8}" type="slidenum">
              <a:rPr lang="en-US" smtClean="0"/>
              <a:t>‹#›</a:t>
            </a:fld>
            <a:endParaRPr lang="en-US"/>
          </a:p>
        </p:txBody>
      </p:sp>
    </p:spTree>
    <p:extLst>
      <p:ext uri="{BB962C8B-B14F-4D97-AF65-F5344CB8AC3E}">
        <p14:creationId xmlns:p14="http://schemas.microsoft.com/office/powerpoint/2010/main" val="33748518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941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0338" y="539500"/>
            <a:ext cx="7576858" cy="5677231"/>
          </a:xfrm>
          <a:prstGeom prst="rect">
            <a:avLst/>
          </a:prstGeom>
        </p:spPr>
      </p:pic>
      <p:sp>
        <p:nvSpPr>
          <p:cNvPr id="6" name="TextBox 5"/>
          <p:cNvSpPr txBox="1"/>
          <p:nvPr/>
        </p:nvSpPr>
        <p:spPr>
          <a:xfrm>
            <a:off x="154380" y="1721922"/>
            <a:ext cx="3906981" cy="523220"/>
          </a:xfrm>
          <a:prstGeom prst="rect">
            <a:avLst/>
          </a:prstGeom>
          <a:noFill/>
        </p:spPr>
        <p:txBody>
          <a:bodyPr wrap="square" rtlCol="0">
            <a:spAutoFit/>
          </a:bodyPr>
          <a:lstStyle/>
          <a:p>
            <a:r>
              <a:rPr lang="en-US" sz="2800" dirty="0" smtClean="0"/>
              <a:t>Circle Five: Wrath</a:t>
            </a:r>
          </a:p>
        </p:txBody>
      </p:sp>
      <p:sp>
        <p:nvSpPr>
          <p:cNvPr id="2" name="Rectangle 1"/>
          <p:cNvSpPr/>
          <p:nvPr/>
        </p:nvSpPr>
        <p:spPr>
          <a:xfrm>
            <a:off x="245423" y="2731783"/>
            <a:ext cx="3874915" cy="369332"/>
          </a:xfrm>
          <a:prstGeom prst="rect">
            <a:avLst/>
          </a:prstGeom>
        </p:spPr>
        <p:txBody>
          <a:bodyPr wrap="square">
            <a:spAutoFit/>
          </a:bodyPr>
          <a:lstStyle/>
          <a:p>
            <a:r>
              <a:rPr lang="en-US" dirty="0" smtClean="0"/>
              <a:t>Inhabitants: the angry and sullen</a:t>
            </a:r>
            <a:endParaRPr lang="en-US" dirty="0"/>
          </a:p>
        </p:txBody>
      </p:sp>
      <p:sp>
        <p:nvSpPr>
          <p:cNvPr id="5" name="Rectangle 4"/>
          <p:cNvSpPr/>
          <p:nvPr/>
        </p:nvSpPr>
        <p:spPr>
          <a:xfrm>
            <a:off x="245423" y="3587756"/>
            <a:ext cx="3874915" cy="1200329"/>
          </a:xfrm>
          <a:prstGeom prst="rect">
            <a:avLst/>
          </a:prstGeom>
        </p:spPr>
        <p:txBody>
          <a:bodyPr wrap="square">
            <a:spAutoFit/>
          </a:bodyPr>
          <a:lstStyle/>
          <a:p>
            <a:r>
              <a:rPr lang="en-US" dirty="0" smtClean="0"/>
              <a:t>Punishment: </a:t>
            </a:r>
            <a:r>
              <a:rPr lang="en-US" dirty="0"/>
              <a:t>the wrathful </a:t>
            </a:r>
            <a:r>
              <a:rPr lang="en-US" dirty="0" smtClean="0"/>
              <a:t>fight </a:t>
            </a:r>
            <a:r>
              <a:rPr lang="en-US" dirty="0"/>
              <a:t>each other on the surface of the river Styx and the sullen </a:t>
            </a:r>
            <a:r>
              <a:rPr lang="en-US" dirty="0" smtClean="0"/>
              <a:t>gurgle </a:t>
            </a:r>
            <a:r>
              <a:rPr lang="en-US" dirty="0"/>
              <a:t>beneath the surface</a:t>
            </a:r>
          </a:p>
        </p:txBody>
      </p:sp>
    </p:spTree>
    <p:extLst>
      <p:ext uri="{BB962C8B-B14F-4D97-AF65-F5344CB8AC3E}">
        <p14:creationId xmlns:p14="http://schemas.microsoft.com/office/powerpoint/2010/main" val="34406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2989" y="486888"/>
            <a:ext cx="3906981" cy="523220"/>
          </a:xfrm>
          <a:prstGeom prst="rect">
            <a:avLst/>
          </a:prstGeom>
          <a:noFill/>
        </p:spPr>
        <p:txBody>
          <a:bodyPr wrap="square" rtlCol="0">
            <a:spAutoFit/>
          </a:bodyPr>
          <a:lstStyle/>
          <a:p>
            <a:r>
              <a:rPr lang="en-US" sz="2800" dirty="0" smtClean="0"/>
              <a:t>Circle Six: Heresy</a:t>
            </a:r>
          </a:p>
        </p:txBody>
      </p:sp>
      <p:sp>
        <p:nvSpPr>
          <p:cNvPr id="3" name="Rectangle 2"/>
          <p:cNvSpPr/>
          <p:nvPr/>
        </p:nvSpPr>
        <p:spPr>
          <a:xfrm>
            <a:off x="7190511" y="1568001"/>
            <a:ext cx="3874915" cy="646331"/>
          </a:xfrm>
          <a:prstGeom prst="rect">
            <a:avLst/>
          </a:prstGeom>
        </p:spPr>
        <p:txBody>
          <a:bodyPr wrap="square">
            <a:spAutoFit/>
          </a:bodyPr>
          <a:lstStyle/>
          <a:p>
            <a:r>
              <a:rPr lang="en-US" dirty="0" smtClean="0"/>
              <a:t>Inhabitants: those who doubted or denied the Christian faith</a:t>
            </a:r>
            <a:endParaRPr lang="en-US" dirty="0"/>
          </a:p>
        </p:txBody>
      </p:sp>
      <p:sp>
        <p:nvSpPr>
          <p:cNvPr id="4" name="Rectangle 3"/>
          <p:cNvSpPr/>
          <p:nvPr/>
        </p:nvSpPr>
        <p:spPr>
          <a:xfrm>
            <a:off x="7998032" y="2590228"/>
            <a:ext cx="3874915" cy="646331"/>
          </a:xfrm>
          <a:prstGeom prst="rect">
            <a:avLst/>
          </a:prstGeom>
        </p:spPr>
        <p:txBody>
          <a:bodyPr wrap="square">
            <a:spAutoFit/>
          </a:bodyPr>
          <a:lstStyle/>
          <a:p>
            <a:r>
              <a:rPr lang="en-US" dirty="0" smtClean="0"/>
              <a:t>Punishment: </a:t>
            </a:r>
            <a:r>
              <a:rPr lang="en-US" dirty="0"/>
              <a:t>condemned to eternity in flaming tombs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63" y="83833"/>
            <a:ext cx="4953293" cy="6745730"/>
          </a:xfrm>
          <a:prstGeom prst="rect">
            <a:avLst/>
          </a:prstGeom>
        </p:spPr>
      </p:pic>
    </p:spTree>
    <p:extLst>
      <p:ext uri="{BB962C8B-B14F-4D97-AF65-F5344CB8AC3E}">
        <p14:creationId xmlns:p14="http://schemas.microsoft.com/office/powerpoint/2010/main" val="137063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79573" y="337070"/>
            <a:ext cx="3653821" cy="523220"/>
          </a:xfrm>
          <a:prstGeom prst="rect">
            <a:avLst/>
          </a:prstGeom>
          <a:noFill/>
        </p:spPr>
        <p:txBody>
          <a:bodyPr wrap="none" rtlCol="0">
            <a:spAutoFit/>
          </a:bodyPr>
          <a:lstStyle/>
          <a:p>
            <a:r>
              <a:rPr lang="en-US" sz="2800" dirty="0" smtClean="0"/>
              <a:t>Circle Seven: Violent</a:t>
            </a:r>
            <a:endParaRPr lang="en-US" sz="2800" dirty="0"/>
          </a:p>
        </p:txBody>
      </p:sp>
      <p:sp>
        <p:nvSpPr>
          <p:cNvPr id="4" name="Rectangle 3"/>
          <p:cNvSpPr/>
          <p:nvPr/>
        </p:nvSpPr>
        <p:spPr>
          <a:xfrm>
            <a:off x="7059883" y="5312967"/>
            <a:ext cx="5284517" cy="1477328"/>
          </a:xfrm>
          <a:prstGeom prst="rect">
            <a:avLst/>
          </a:prstGeom>
        </p:spPr>
        <p:txBody>
          <a:bodyPr wrap="square">
            <a:spAutoFit/>
          </a:bodyPr>
          <a:lstStyle/>
          <a:p>
            <a:r>
              <a:rPr lang="en-US" dirty="0" smtClean="0"/>
              <a:t>3. Inner ring: violent against God and nature (blasphemers and sodomites)</a:t>
            </a:r>
          </a:p>
          <a:p>
            <a:pPr marL="742950" lvl="1" indent="-285750">
              <a:buFont typeface="Arial" panose="020B0604020202020204" pitchFamily="34" charset="0"/>
              <a:buChar char="•"/>
            </a:pPr>
            <a:r>
              <a:rPr lang="en-US" dirty="0" smtClean="0"/>
              <a:t>Punishment: reside </a:t>
            </a:r>
            <a:r>
              <a:rPr lang="en-US" dirty="0"/>
              <a:t>in a desert of burning sand </a:t>
            </a:r>
            <a:r>
              <a:rPr lang="en-US" dirty="0" smtClean="0"/>
              <a:t>and rain </a:t>
            </a:r>
            <a:r>
              <a:rPr lang="en-US" dirty="0"/>
              <a:t>falling from the sky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203" y="1685493"/>
            <a:ext cx="3311236" cy="2476805"/>
          </a:xfrm>
          <a:prstGeom prst="rect">
            <a:avLst/>
          </a:prstGeom>
        </p:spPr>
      </p:pic>
      <p:sp>
        <p:nvSpPr>
          <p:cNvPr id="7" name="Rectangle 6"/>
          <p:cNvSpPr/>
          <p:nvPr/>
        </p:nvSpPr>
        <p:spPr>
          <a:xfrm>
            <a:off x="156361" y="879479"/>
            <a:ext cx="6096000" cy="923330"/>
          </a:xfrm>
          <a:prstGeom prst="rect">
            <a:avLst/>
          </a:prstGeom>
        </p:spPr>
        <p:txBody>
          <a:bodyPr>
            <a:spAutoFit/>
          </a:bodyPr>
          <a:lstStyle/>
          <a:p>
            <a:pPr marL="342900" indent="-342900">
              <a:buFont typeface="+mj-lt"/>
              <a:buAutoNum type="arabicPeriod"/>
            </a:pPr>
            <a:r>
              <a:rPr lang="en-US" dirty="0"/>
              <a:t>Outer ring: violent against others/property</a:t>
            </a:r>
          </a:p>
          <a:p>
            <a:pPr marL="742950" lvl="1" indent="-285750">
              <a:buFont typeface="Arial" panose="020B0604020202020204" pitchFamily="34" charset="0"/>
              <a:buChar char="•"/>
            </a:pPr>
            <a:r>
              <a:rPr lang="en-US" dirty="0"/>
              <a:t>Punishment: sunk into a river of boiling blood and fire</a:t>
            </a:r>
          </a:p>
        </p:txBody>
      </p:sp>
      <p:sp>
        <p:nvSpPr>
          <p:cNvPr id="8" name="Rectangle 7"/>
          <p:cNvSpPr/>
          <p:nvPr/>
        </p:nvSpPr>
        <p:spPr>
          <a:xfrm>
            <a:off x="8393875" y="2185232"/>
            <a:ext cx="3564577" cy="1477328"/>
          </a:xfrm>
          <a:prstGeom prst="rect">
            <a:avLst/>
          </a:prstGeom>
        </p:spPr>
        <p:txBody>
          <a:bodyPr wrap="square">
            <a:spAutoFit/>
          </a:bodyPr>
          <a:lstStyle/>
          <a:p>
            <a:r>
              <a:rPr lang="en-US" dirty="0" smtClean="0"/>
              <a:t>2. Middle </a:t>
            </a:r>
            <a:r>
              <a:rPr lang="en-US" dirty="0"/>
              <a:t>ring: violent against self (suicides)</a:t>
            </a:r>
          </a:p>
          <a:p>
            <a:pPr marL="742950" lvl="1" indent="-285750">
              <a:buFont typeface="Arial" panose="020B0604020202020204" pitchFamily="34" charset="0"/>
              <a:buChar char="•"/>
            </a:pPr>
            <a:r>
              <a:rPr lang="en-US" dirty="0"/>
              <a:t>Punishment: turned into trees and bushes which are fed upon by harpies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70" y="1802809"/>
            <a:ext cx="4156678" cy="32044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3242" y="4310742"/>
            <a:ext cx="3373831" cy="2432297"/>
          </a:xfrm>
          <a:prstGeom prst="rect">
            <a:avLst/>
          </a:prstGeom>
        </p:spPr>
      </p:pic>
    </p:spTree>
    <p:extLst>
      <p:ext uri="{BB962C8B-B14F-4D97-AF65-F5344CB8AC3E}">
        <p14:creationId xmlns:p14="http://schemas.microsoft.com/office/powerpoint/2010/main" val="28298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8816" y="195942"/>
            <a:ext cx="3906981" cy="523220"/>
          </a:xfrm>
          <a:prstGeom prst="rect">
            <a:avLst/>
          </a:prstGeom>
          <a:noFill/>
        </p:spPr>
        <p:txBody>
          <a:bodyPr wrap="square" rtlCol="0">
            <a:spAutoFit/>
          </a:bodyPr>
          <a:lstStyle/>
          <a:p>
            <a:r>
              <a:rPr lang="en-US" sz="2800" dirty="0" smtClean="0"/>
              <a:t>Circle Eight: Fraud</a:t>
            </a:r>
          </a:p>
        </p:txBody>
      </p:sp>
      <p:sp>
        <p:nvSpPr>
          <p:cNvPr id="3" name="Rectangle 2"/>
          <p:cNvSpPr/>
          <p:nvPr/>
        </p:nvSpPr>
        <p:spPr>
          <a:xfrm>
            <a:off x="166256" y="17812"/>
            <a:ext cx="4655126" cy="646331"/>
          </a:xfrm>
          <a:prstGeom prst="rect">
            <a:avLst/>
          </a:prstGeom>
        </p:spPr>
        <p:txBody>
          <a:bodyPr wrap="square">
            <a:spAutoFit/>
          </a:bodyPr>
          <a:lstStyle/>
          <a:p>
            <a:r>
              <a:rPr lang="en-US" dirty="0" err="1" smtClean="0"/>
              <a:t>Bolgia</a:t>
            </a:r>
            <a:r>
              <a:rPr lang="en-US" dirty="0" smtClean="0"/>
              <a:t> 1: </a:t>
            </a:r>
            <a:r>
              <a:rPr lang="en-US" dirty="0"/>
              <a:t>panderers and </a:t>
            </a:r>
            <a:r>
              <a:rPr lang="en-US" dirty="0" smtClean="0"/>
              <a:t>seducers</a:t>
            </a:r>
          </a:p>
          <a:p>
            <a:pPr marL="742950" lvl="1" indent="-285750">
              <a:buFont typeface="Arial" panose="020B0604020202020204" pitchFamily="34" charset="0"/>
              <a:buChar char="•"/>
            </a:pPr>
            <a:r>
              <a:rPr lang="en-US" dirty="0" smtClean="0"/>
              <a:t>Punishment: whipped by demons</a:t>
            </a:r>
            <a:endParaRPr lang="en-US" dirty="0"/>
          </a:p>
        </p:txBody>
      </p:sp>
      <p:sp>
        <p:nvSpPr>
          <p:cNvPr id="4" name="Rectangle 3"/>
          <p:cNvSpPr/>
          <p:nvPr/>
        </p:nvSpPr>
        <p:spPr>
          <a:xfrm>
            <a:off x="166256" y="662831"/>
            <a:ext cx="5751896" cy="646331"/>
          </a:xfrm>
          <a:prstGeom prst="rect">
            <a:avLst/>
          </a:prstGeom>
        </p:spPr>
        <p:txBody>
          <a:bodyPr wrap="none">
            <a:spAutoFit/>
          </a:bodyPr>
          <a:lstStyle/>
          <a:p>
            <a:r>
              <a:rPr lang="en-US" dirty="0" err="1" smtClean="0">
                <a:latin typeface="Georgia" panose="02040502050405020303" pitchFamily="18" charset="0"/>
              </a:rPr>
              <a:t>Bolgia</a:t>
            </a:r>
            <a:r>
              <a:rPr lang="en-US" dirty="0" smtClean="0">
                <a:latin typeface="Georgia" panose="02040502050405020303" pitchFamily="18" charset="0"/>
              </a:rPr>
              <a:t> 2:</a:t>
            </a:r>
            <a:r>
              <a:rPr lang="en-US" dirty="0">
                <a:latin typeface="Georgia" panose="02040502050405020303" pitchFamily="18" charset="0"/>
              </a:rPr>
              <a:t> </a:t>
            </a:r>
            <a:r>
              <a:rPr lang="en-US" dirty="0" smtClean="0">
                <a:latin typeface="Georgia" panose="02040502050405020303" pitchFamily="18" charset="0"/>
              </a:rPr>
              <a:t>flatterers</a:t>
            </a:r>
          </a:p>
          <a:p>
            <a:pPr marL="742950" lvl="1" indent="-285750">
              <a:buFont typeface="Arial" panose="020B0604020202020204" pitchFamily="34" charset="0"/>
              <a:buChar char="•"/>
            </a:pPr>
            <a:r>
              <a:rPr lang="en-US" dirty="0" smtClean="0">
                <a:latin typeface="Georgia" panose="02040502050405020303" pitchFamily="18" charset="0"/>
              </a:rPr>
              <a:t>Punishment: </a:t>
            </a:r>
            <a:r>
              <a:rPr lang="en-US" dirty="0" smtClean="0"/>
              <a:t>submerged </a:t>
            </a:r>
            <a:r>
              <a:rPr lang="en-US" dirty="0"/>
              <a:t>in human excrement</a:t>
            </a:r>
          </a:p>
        </p:txBody>
      </p:sp>
      <p:sp>
        <p:nvSpPr>
          <p:cNvPr id="5" name="Rectangle 4"/>
          <p:cNvSpPr/>
          <p:nvPr/>
        </p:nvSpPr>
        <p:spPr>
          <a:xfrm>
            <a:off x="166256" y="1312651"/>
            <a:ext cx="7447873" cy="646331"/>
          </a:xfrm>
          <a:prstGeom prst="rect">
            <a:avLst/>
          </a:prstGeom>
        </p:spPr>
        <p:txBody>
          <a:bodyPr wrap="none">
            <a:spAutoFit/>
          </a:bodyPr>
          <a:lstStyle/>
          <a:p>
            <a:r>
              <a:rPr lang="en-US" dirty="0" err="1" smtClean="0">
                <a:latin typeface="Georgia" panose="02040502050405020303" pitchFamily="18" charset="0"/>
              </a:rPr>
              <a:t>Bolgia</a:t>
            </a:r>
            <a:r>
              <a:rPr lang="en-US" dirty="0" smtClean="0">
                <a:latin typeface="Georgia" panose="02040502050405020303" pitchFamily="18" charset="0"/>
              </a:rPr>
              <a:t> 3: </a:t>
            </a:r>
            <a:r>
              <a:rPr lang="en-US" dirty="0" smtClean="0"/>
              <a:t>simony (</a:t>
            </a:r>
            <a:r>
              <a:rPr lang="en-US" dirty="0"/>
              <a:t>the making of profit out of sacred </a:t>
            </a:r>
            <a:r>
              <a:rPr lang="en-US" dirty="0" smtClean="0"/>
              <a:t>things)</a:t>
            </a:r>
          </a:p>
          <a:p>
            <a:pPr marL="742950" lvl="1" indent="-285750">
              <a:buFont typeface="Arial" panose="020B0604020202020204" pitchFamily="34" charset="0"/>
              <a:buChar char="•"/>
            </a:pPr>
            <a:r>
              <a:rPr lang="en-US" dirty="0" smtClean="0"/>
              <a:t>Punishment: buried head-first </a:t>
            </a:r>
            <a:r>
              <a:rPr lang="en-US" dirty="0"/>
              <a:t>with flames burning </a:t>
            </a:r>
            <a:r>
              <a:rPr lang="en-US" dirty="0" smtClean="0"/>
              <a:t>their </a:t>
            </a:r>
            <a:r>
              <a:rPr lang="en-US" dirty="0"/>
              <a:t>feet</a:t>
            </a:r>
          </a:p>
        </p:txBody>
      </p:sp>
      <p:sp>
        <p:nvSpPr>
          <p:cNvPr id="6" name="Rectangle 5"/>
          <p:cNvSpPr/>
          <p:nvPr/>
        </p:nvSpPr>
        <p:spPr>
          <a:xfrm>
            <a:off x="166256" y="1920842"/>
            <a:ext cx="8574783" cy="646331"/>
          </a:xfrm>
          <a:prstGeom prst="rect">
            <a:avLst/>
          </a:prstGeom>
        </p:spPr>
        <p:txBody>
          <a:bodyPr wrap="none">
            <a:spAutoFit/>
          </a:bodyPr>
          <a:lstStyle/>
          <a:p>
            <a:r>
              <a:rPr lang="en-US" dirty="0" err="1" smtClean="0">
                <a:latin typeface="Georgia" panose="02040502050405020303" pitchFamily="18" charset="0"/>
              </a:rPr>
              <a:t>Bolgia</a:t>
            </a:r>
            <a:r>
              <a:rPr lang="en-US" dirty="0" smtClean="0">
                <a:latin typeface="Georgia" panose="02040502050405020303" pitchFamily="18" charset="0"/>
              </a:rPr>
              <a:t> 4: </a:t>
            </a:r>
            <a:r>
              <a:rPr lang="en-US" dirty="0" smtClean="0"/>
              <a:t>sorcerers, astrologers, </a:t>
            </a:r>
            <a:r>
              <a:rPr lang="en-US" dirty="0"/>
              <a:t>and false </a:t>
            </a:r>
            <a:r>
              <a:rPr lang="en-US" dirty="0" smtClean="0"/>
              <a:t>prophets</a:t>
            </a:r>
          </a:p>
          <a:p>
            <a:pPr marL="742950" lvl="1" indent="-285750">
              <a:buFont typeface="Arial" panose="020B0604020202020204" pitchFamily="34" charset="0"/>
              <a:buChar char="•"/>
            </a:pPr>
            <a:r>
              <a:rPr lang="en-US" dirty="0" smtClean="0"/>
              <a:t>Punishment: </a:t>
            </a:r>
            <a:r>
              <a:rPr lang="en-US" dirty="0"/>
              <a:t>have their heads twisted around on their bodies backward</a:t>
            </a:r>
          </a:p>
        </p:txBody>
      </p:sp>
      <p:sp>
        <p:nvSpPr>
          <p:cNvPr id="7" name="Rectangle 6"/>
          <p:cNvSpPr/>
          <p:nvPr/>
        </p:nvSpPr>
        <p:spPr>
          <a:xfrm>
            <a:off x="166256" y="2581930"/>
            <a:ext cx="6125395" cy="646331"/>
          </a:xfrm>
          <a:prstGeom prst="rect">
            <a:avLst/>
          </a:prstGeom>
        </p:spPr>
        <p:txBody>
          <a:bodyPr wrap="none">
            <a:spAutoFit/>
          </a:bodyPr>
          <a:lstStyle/>
          <a:p>
            <a:r>
              <a:rPr lang="en-US" dirty="0" err="1" smtClean="0">
                <a:latin typeface="Georgia" panose="02040502050405020303" pitchFamily="18" charset="0"/>
              </a:rPr>
              <a:t>Bolgia</a:t>
            </a:r>
            <a:r>
              <a:rPr lang="en-US" dirty="0" smtClean="0">
                <a:latin typeface="Georgia" panose="02040502050405020303" pitchFamily="18" charset="0"/>
              </a:rPr>
              <a:t> 5: </a:t>
            </a:r>
            <a:r>
              <a:rPr lang="en-US" dirty="0"/>
              <a:t>corrupt </a:t>
            </a:r>
            <a:r>
              <a:rPr lang="en-US" dirty="0" smtClean="0"/>
              <a:t>politicians</a:t>
            </a:r>
          </a:p>
          <a:p>
            <a:pPr marL="742950" lvl="1" indent="-285750">
              <a:buFont typeface="Arial" panose="020B0604020202020204" pitchFamily="34" charset="0"/>
              <a:buChar char="•"/>
            </a:pPr>
            <a:r>
              <a:rPr lang="en-US" dirty="0" smtClean="0"/>
              <a:t>Punishment: immersed </a:t>
            </a:r>
            <a:r>
              <a:rPr lang="en-US" dirty="0"/>
              <a:t>in a lake of boiling pitch</a:t>
            </a:r>
          </a:p>
        </p:txBody>
      </p:sp>
      <p:sp>
        <p:nvSpPr>
          <p:cNvPr id="8" name="Rectangle 7"/>
          <p:cNvSpPr/>
          <p:nvPr/>
        </p:nvSpPr>
        <p:spPr>
          <a:xfrm>
            <a:off x="160645" y="3313013"/>
            <a:ext cx="7239482" cy="923330"/>
          </a:xfrm>
          <a:prstGeom prst="rect">
            <a:avLst/>
          </a:prstGeom>
        </p:spPr>
        <p:txBody>
          <a:bodyPr wrap="none">
            <a:spAutoFit/>
          </a:bodyPr>
          <a:lstStyle/>
          <a:p>
            <a:r>
              <a:rPr lang="en-US" dirty="0" err="1" smtClean="0">
                <a:latin typeface="Georgia" panose="02040502050405020303" pitchFamily="18" charset="0"/>
              </a:rPr>
              <a:t>Bolgia</a:t>
            </a:r>
            <a:r>
              <a:rPr lang="en-US" dirty="0" smtClean="0">
                <a:latin typeface="Georgia" panose="02040502050405020303" pitchFamily="18" charset="0"/>
              </a:rPr>
              <a:t> 6: </a:t>
            </a:r>
            <a:r>
              <a:rPr lang="en-US" dirty="0" smtClean="0"/>
              <a:t>hypocrites</a:t>
            </a:r>
          </a:p>
          <a:p>
            <a:pPr marL="742950" lvl="1" indent="-285750">
              <a:buFont typeface="Arial" panose="020B0604020202020204" pitchFamily="34" charset="0"/>
              <a:buChar char="•"/>
            </a:pPr>
            <a:r>
              <a:rPr lang="en-US" dirty="0" smtClean="0"/>
              <a:t>Punishment: apathetically walk </a:t>
            </a:r>
            <a:r>
              <a:rPr lang="en-US" dirty="0"/>
              <a:t>along wearing </a:t>
            </a:r>
            <a:r>
              <a:rPr lang="en-US" dirty="0" smtClean="0"/>
              <a:t>gold-plated </a:t>
            </a:r>
          </a:p>
          <a:p>
            <a:pPr lvl="1"/>
            <a:r>
              <a:rPr lang="en-US" dirty="0" smtClean="0"/>
              <a:t>lead </a:t>
            </a:r>
            <a:r>
              <a:rPr lang="en-US" dirty="0"/>
              <a:t>cloaks</a:t>
            </a:r>
          </a:p>
        </p:txBody>
      </p:sp>
      <p:sp>
        <p:nvSpPr>
          <p:cNvPr id="9" name="Rectangle 8"/>
          <p:cNvSpPr/>
          <p:nvPr/>
        </p:nvSpPr>
        <p:spPr>
          <a:xfrm>
            <a:off x="166256" y="4236343"/>
            <a:ext cx="7228261" cy="646331"/>
          </a:xfrm>
          <a:prstGeom prst="rect">
            <a:avLst/>
          </a:prstGeom>
        </p:spPr>
        <p:txBody>
          <a:bodyPr wrap="none">
            <a:spAutoFit/>
          </a:bodyPr>
          <a:lstStyle/>
          <a:p>
            <a:r>
              <a:rPr lang="en-US" dirty="0" err="1" smtClean="0">
                <a:latin typeface="Georgia" panose="02040502050405020303" pitchFamily="18" charset="0"/>
              </a:rPr>
              <a:t>Bolgia</a:t>
            </a:r>
            <a:r>
              <a:rPr lang="en-US" dirty="0" smtClean="0">
                <a:latin typeface="Georgia" panose="02040502050405020303" pitchFamily="18" charset="0"/>
              </a:rPr>
              <a:t> 7: </a:t>
            </a:r>
            <a:r>
              <a:rPr lang="en-US" dirty="0" smtClean="0"/>
              <a:t>thieves</a:t>
            </a:r>
          </a:p>
          <a:p>
            <a:pPr marL="742950" lvl="1" indent="-285750">
              <a:buFont typeface="Arial" panose="020B0604020202020204" pitchFamily="34" charset="0"/>
              <a:buChar char="•"/>
            </a:pPr>
            <a:r>
              <a:rPr lang="en-US" dirty="0" smtClean="0"/>
              <a:t>Punishment: bitten and transformed </a:t>
            </a:r>
            <a:r>
              <a:rPr lang="en-US" dirty="0"/>
              <a:t>by snakes and lizards</a:t>
            </a:r>
          </a:p>
        </p:txBody>
      </p:sp>
      <p:sp>
        <p:nvSpPr>
          <p:cNvPr id="10" name="Rectangle 9"/>
          <p:cNvSpPr/>
          <p:nvPr/>
        </p:nvSpPr>
        <p:spPr>
          <a:xfrm>
            <a:off x="166256" y="4851265"/>
            <a:ext cx="5235729" cy="646331"/>
          </a:xfrm>
          <a:prstGeom prst="rect">
            <a:avLst/>
          </a:prstGeom>
        </p:spPr>
        <p:txBody>
          <a:bodyPr wrap="none">
            <a:spAutoFit/>
          </a:bodyPr>
          <a:lstStyle/>
          <a:p>
            <a:r>
              <a:rPr lang="en-US" dirty="0" err="1" smtClean="0">
                <a:latin typeface="Georgia" panose="02040502050405020303" pitchFamily="18" charset="0"/>
              </a:rPr>
              <a:t>Bolgia</a:t>
            </a:r>
            <a:r>
              <a:rPr lang="en-US" dirty="0" smtClean="0">
                <a:latin typeface="Georgia" panose="02040502050405020303" pitchFamily="18" charset="0"/>
              </a:rPr>
              <a:t> 8: </a:t>
            </a:r>
            <a:r>
              <a:rPr lang="en-US" dirty="0"/>
              <a:t>evil counselors and </a:t>
            </a:r>
            <a:r>
              <a:rPr lang="en-US" dirty="0" smtClean="0"/>
              <a:t>advisers</a:t>
            </a:r>
          </a:p>
          <a:p>
            <a:pPr marL="742950" lvl="1" indent="-285750">
              <a:buFont typeface="Arial" panose="020B0604020202020204" pitchFamily="34" charset="0"/>
              <a:buChar char="•"/>
            </a:pPr>
            <a:r>
              <a:rPr lang="en-US" dirty="0" smtClean="0"/>
              <a:t>Punishment: individually covered in fire</a:t>
            </a:r>
            <a:endParaRPr lang="en-US" dirty="0"/>
          </a:p>
        </p:txBody>
      </p:sp>
      <p:sp>
        <p:nvSpPr>
          <p:cNvPr id="11" name="Rectangle 10"/>
          <p:cNvSpPr/>
          <p:nvPr/>
        </p:nvSpPr>
        <p:spPr>
          <a:xfrm>
            <a:off x="166256" y="5466187"/>
            <a:ext cx="7082388" cy="646331"/>
          </a:xfrm>
          <a:prstGeom prst="rect">
            <a:avLst/>
          </a:prstGeom>
        </p:spPr>
        <p:txBody>
          <a:bodyPr wrap="none">
            <a:spAutoFit/>
          </a:bodyPr>
          <a:lstStyle/>
          <a:p>
            <a:r>
              <a:rPr lang="en-US" dirty="0" err="1" smtClean="0">
                <a:latin typeface="Georgia" panose="02040502050405020303" pitchFamily="18" charset="0"/>
              </a:rPr>
              <a:t>Bolgia</a:t>
            </a:r>
            <a:r>
              <a:rPr lang="en-US" dirty="0" smtClean="0">
                <a:latin typeface="Georgia" panose="02040502050405020303" pitchFamily="18" charset="0"/>
              </a:rPr>
              <a:t> 9: </a:t>
            </a:r>
            <a:r>
              <a:rPr lang="en-US" dirty="0"/>
              <a:t> divisive </a:t>
            </a:r>
            <a:r>
              <a:rPr lang="en-US" dirty="0" smtClean="0"/>
              <a:t>individuals (start drama)</a:t>
            </a:r>
          </a:p>
          <a:p>
            <a:pPr marL="742950" lvl="1" indent="-285750">
              <a:buFont typeface="Arial" panose="020B0604020202020204" pitchFamily="34" charset="0"/>
              <a:buChar char="•"/>
            </a:pPr>
            <a:r>
              <a:rPr lang="en-US" dirty="0" smtClean="0"/>
              <a:t>Punishment: sword-wielding demon cuts them into pieces</a:t>
            </a:r>
            <a:endParaRPr lang="en-US" dirty="0"/>
          </a:p>
        </p:txBody>
      </p:sp>
      <p:sp>
        <p:nvSpPr>
          <p:cNvPr id="12" name="Rectangle 11"/>
          <p:cNvSpPr/>
          <p:nvPr/>
        </p:nvSpPr>
        <p:spPr>
          <a:xfrm>
            <a:off x="166256" y="6112518"/>
            <a:ext cx="6769802" cy="646331"/>
          </a:xfrm>
          <a:prstGeom prst="rect">
            <a:avLst/>
          </a:prstGeom>
        </p:spPr>
        <p:txBody>
          <a:bodyPr wrap="none">
            <a:spAutoFit/>
          </a:bodyPr>
          <a:lstStyle/>
          <a:p>
            <a:r>
              <a:rPr lang="en-US" dirty="0" err="1" smtClean="0">
                <a:latin typeface="Georgia" panose="02040502050405020303" pitchFamily="18" charset="0"/>
              </a:rPr>
              <a:t>Bolgia</a:t>
            </a:r>
            <a:r>
              <a:rPr lang="en-US" dirty="0" smtClean="0">
                <a:latin typeface="Georgia" panose="02040502050405020303" pitchFamily="18" charset="0"/>
              </a:rPr>
              <a:t> 10: </a:t>
            </a:r>
            <a:r>
              <a:rPr lang="en-US" dirty="0"/>
              <a:t>alchemists, counterfeiters, perjurers, and </a:t>
            </a:r>
            <a:r>
              <a:rPr lang="en-US" dirty="0" smtClean="0"/>
              <a:t>impostors</a:t>
            </a:r>
          </a:p>
          <a:p>
            <a:pPr marL="742950" lvl="1" indent="-285750">
              <a:buFont typeface="Arial" panose="020B0604020202020204" pitchFamily="34" charset="0"/>
              <a:buChar char="•"/>
            </a:pPr>
            <a:r>
              <a:rPr lang="en-US" dirty="0" smtClean="0"/>
              <a:t>Punishment: afflicted with different diseases</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762" y="3521034"/>
            <a:ext cx="4662936" cy="3028505"/>
          </a:xfrm>
          <a:prstGeom prst="rect">
            <a:avLst/>
          </a:prstGeom>
        </p:spPr>
      </p:pic>
    </p:spTree>
    <p:extLst>
      <p:ext uri="{BB962C8B-B14F-4D97-AF65-F5344CB8AC3E}">
        <p14:creationId xmlns:p14="http://schemas.microsoft.com/office/powerpoint/2010/main" val="6752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522" y="2720096"/>
            <a:ext cx="4947541" cy="3888522"/>
          </a:xfrm>
          <a:prstGeom prst="rect">
            <a:avLst/>
          </a:prstGeom>
        </p:spPr>
      </p:pic>
      <p:sp>
        <p:nvSpPr>
          <p:cNvPr id="3" name="TextBox 2"/>
          <p:cNvSpPr txBox="1"/>
          <p:nvPr/>
        </p:nvSpPr>
        <p:spPr>
          <a:xfrm>
            <a:off x="593765" y="230252"/>
            <a:ext cx="3977564" cy="523220"/>
          </a:xfrm>
          <a:prstGeom prst="rect">
            <a:avLst/>
          </a:prstGeom>
          <a:noFill/>
        </p:spPr>
        <p:txBody>
          <a:bodyPr wrap="none" rtlCol="0">
            <a:spAutoFit/>
          </a:bodyPr>
          <a:lstStyle/>
          <a:p>
            <a:r>
              <a:rPr lang="en-US" sz="2800" dirty="0" smtClean="0"/>
              <a:t>Circle Nine: Treachery</a:t>
            </a:r>
            <a:endParaRPr lang="en-US" sz="2800" dirty="0"/>
          </a:p>
        </p:txBody>
      </p:sp>
      <p:sp>
        <p:nvSpPr>
          <p:cNvPr id="4" name="Rectangle 3"/>
          <p:cNvSpPr/>
          <p:nvPr/>
        </p:nvSpPr>
        <p:spPr>
          <a:xfrm>
            <a:off x="0" y="1073985"/>
            <a:ext cx="9013371" cy="646331"/>
          </a:xfrm>
          <a:prstGeom prst="rect">
            <a:avLst/>
          </a:prstGeom>
        </p:spPr>
        <p:txBody>
          <a:bodyPr wrap="square">
            <a:spAutoFit/>
          </a:bodyPr>
          <a:lstStyle/>
          <a:p>
            <a:r>
              <a:rPr lang="en-US" dirty="0" smtClean="0"/>
              <a:t>Round 1: named </a:t>
            </a:r>
            <a:r>
              <a:rPr lang="en-US" dirty="0" err="1" smtClean="0"/>
              <a:t>Caïna</a:t>
            </a:r>
            <a:r>
              <a:rPr lang="en-US" dirty="0"/>
              <a:t>, after Cain, who killed his own </a:t>
            </a:r>
            <a:r>
              <a:rPr lang="en-US" dirty="0" smtClean="0"/>
              <a:t>brother; traitors </a:t>
            </a:r>
            <a:r>
              <a:rPr lang="en-US" dirty="0"/>
              <a:t>to </a:t>
            </a:r>
            <a:r>
              <a:rPr lang="en-US" dirty="0" smtClean="0"/>
              <a:t>kindred</a:t>
            </a:r>
          </a:p>
          <a:p>
            <a:pPr marL="742950" lvl="1" indent="-285750">
              <a:buFont typeface="Arial" panose="020B0604020202020204" pitchFamily="34" charset="0"/>
              <a:buChar char="•"/>
            </a:pPr>
            <a:r>
              <a:rPr lang="en-US" dirty="0" smtClean="0"/>
              <a:t>Punishment: </a:t>
            </a:r>
            <a:r>
              <a:rPr lang="en-US" dirty="0"/>
              <a:t> immersed in the ice up to their </a:t>
            </a:r>
            <a:r>
              <a:rPr lang="en-US" dirty="0" smtClean="0"/>
              <a:t>chins with heads bent forward</a:t>
            </a:r>
            <a:endParaRPr lang="en-US" dirty="0"/>
          </a:p>
        </p:txBody>
      </p:sp>
      <p:sp>
        <p:nvSpPr>
          <p:cNvPr id="5" name="Rectangle 4"/>
          <p:cNvSpPr/>
          <p:nvPr/>
        </p:nvSpPr>
        <p:spPr>
          <a:xfrm>
            <a:off x="0" y="2137494"/>
            <a:ext cx="12192000" cy="646331"/>
          </a:xfrm>
          <a:prstGeom prst="rect">
            <a:avLst/>
          </a:prstGeom>
        </p:spPr>
        <p:txBody>
          <a:bodyPr wrap="square">
            <a:spAutoFit/>
          </a:bodyPr>
          <a:lstStyle/>
          <a:p>
            <a:r>
              <a:rPr lang="en-US" dirty="0" smtClean="0">
                <a:latin typeface="Georgia" panose="02040502050405020303" pitchFamily="18" charset="0"/>
              </a:rPr>
              <a:t>Round 2: </a:t>
            </a:r>
            <a:r>
              <a:rPr lang="en-US" dirty="0"/>
              <a:t>named </a:t>
            </a:r>
            <a:r>
              <a:rPr lang="en-US" dirty="0" err="1"/>
              <a:t>Antenora</a:t>
            </a:r>
            <a:r>
              <a:rPr lang="en-US" dirty="0"/>
              <a:t>, after Antenor of Troy, </a:t>
            </a:r>
            <a:r>
              <a:rPr lang="en-US" dirty="0" smtClean="0"/>
              <a:t>who betrayed </a:t>
            </a:r>
            <a:r>
              <a:rPr lang="en-US" dirty="0"/>
              <a:t>his city to the </a:t>
            </a:r>
            <a:r>
              <a:rPr lang="en-US" dirty="0" smtClean="0"/>
              <a:t>Greeks; traitors </a:t>
            </a:r>
            <a:r>
              <a:rPr lang="en-US" dirty="0"/>
              <a:t>to political </a:t>
            </a:r>
            <a:r>
              <a:rPr lang="en-US" dirty="0" smtClean="0"/>
              <a:t>entities</a:t>
            </a:r>
          </a:p>
          <a:p>
            <a:pPr marL="742950" lvl="1" indent="-285750">
              <a:buFont typeface="Arial" panose="020B0604020202020204" pitchFamily="34" charset="0"/>
              <a:buChar char="•"/>
            </a:pPr>
            <a:r>
              <a:rPr lang="en-US" dirty="0" smtClean="0"/>
              <a:t>Punishment: </a:t>
            </a:r>
            <a:r>
              <a:rPr lang="en-US" dirty="0"/>
              <a:t>immersed in the ice up to their chins </a:t>
            </a:r>
          </a:p>
        </p:txBody>
      </p:sp>
      <p:sp>
        <p:nvSpPr>
          <p:cNvPr id="6" name="Rectangle 5"/>
          <p:cNvSpPr/>
          <p:nvPr/>
        </p:nvSpPr>
        <p:spPr>
          <a:xfrm>
            <a:off x="62011" y="3427504"/>
            <a:ext cx="6751121" cy="1477328"/>
          </a:xfrm>
          <a:prstGeom prst="rect">
            <a:avLst/>
          </a:prstGeom>
        </p:spPr>
        <p:txBody>
          <a:bodyPr wrap="square">
            <a:spAutoFit/>
          </a:bodyPr>
          <a:lstStyle/>
          <a:p>
            <a:r>
              <a:rPr lang="en-US" dirty="0" smtClean="0">
                <a:latin typeface="Georgia" panose="02040502050405020303" pitchFamily="18" charset="0"/>
              </a:rPr>
              <a:t>Round 3: </a:t>
            </a:r>
            <a:r>
              <a:rPr lang="en-US" dirty="0"/>
              <a:t> named </a:t>
            </a:r>
            <a:r>
              <a:rPr lang="en-US" dirty="0" err="1"/>
              <a:t>Ptolomaea</a:t>
            </a:r>
            <a:r>
              <a:rPr lang="en-US" dirty="0"/>
              <a:t>, </a:t>
            </a:r>
            <a:r>
              <a:rPr lang="en-US" dirty="0" smtClean="0"/>
              <a:t>after</a:t>
            </a:r>
            <a:r>
              <a:rPr lang="en-US" dirty="0"/>
              <a:t> Ptolemy, </a:t>
            </a:r>
            <a:r>
              <a:rPr lang="en-US" dirty="0" smtClean="0"/>
              <a:t>who </a:t>
            </a:r>
            <a:r>
              <a:rPr lang="en-US" dirty="0"/>
              <a:t>invited </a:t>
            </a:r>
            <a:r>
              <a:rPr lang="en-US" dirty="0" smtClean="0"/>
              <a:t>father- and brothers-in-law to </a:t>
            </a:r>
            <a:r>
              <a:rPr lang="en-US" dirty="0"/>
              <a:t>a banquet and then killed </a:t>
            </a:r>
            <a:r>
              <a:rPr lang="en-US" dirty="0" smtClean="0"/>
              <a:t>them; traitors </a:t>
            </a:r>
            <a:r>
              <a:rPr lang="en-US" dirty="0"/>
              <a:t>to their </a:t>
            </a:r>
            <a:r>
              <a:rPr lang="en-US" dirty="0" smtClean="0"/>
              <a:t>guests</a:t>
            </a:r>
          </a:p>
          <a:p>
            <a:pPr marL="742950" lvl="1" indent="-285750">
              <a:buFont typeface="Arial" panose="020B0604020202020204" pitchFamily="34" charset="0"/>
              <a:buChar char="•"/>
            </a:pPr>
            <a:r>
              <a:rPr lang="en-US" dirty="0" smtClean="0"/>
              <a:t>Punishment: lying on backs, fully covered in ice except their faces</a:t>
            </a:r>
            <a:endParaRPr lang="en-US" dirty="0"/>
          </a:p>
        </p:txBody>
      </p:sp>
      <p:sp>
        <p:nvSpPr>
          <p:cNvPr id="7" name="Rectangle 6"/>
          <p:cNvSpPr/>
          <p:nvPr/>
        </p:nvSpPr>
        <p:spPr>
          <a:xfrm>
            <a:off x="118752" y="5418126"/>
            <a:ext cx="6572991" cy="923330"/>
          </a:xfrm>
          <a:prstGeom prst="rect">
            <a:avLst/>
          </a:prstGeom>
        </p:spPr>
        <p:txBody>
          <a:bodyPr wrap="square">
            <a:spAutoFit/>
          </a:bodyPr>
          <a:lstStyle/>
          <a:p>
            <a:r>
              <a:rPr lang="en-US" dirty="0" smtClean="0">
                <a:latin typeface="Georgia" panose="02040502050405020303" pitchFamily="18" charset="0"/>
              </a:rPr>
              <a:t>Round 4: </a:t>
            </a:r>
            <a:r>
              <a:rPr lang="en-US" dirty="0"/>
              <a:t>named </a:t>
            </a:r>
            <a:r>
              <a:rPr lang="en-US" dirty="0" err="1"/>
              <a:t>Judecca</a:t>
            </a:r>
            <a:r>
              <a:rPr lang="en-US" dirty="0"/>
              <a:t>, after Judas Iscariot, Biblical betrayer of </a:t>
            </a:r>
            <a:r>
              <a:rPr lang="en-US" dirty="0" smtClean="0"/>
              <a:t>Christ; traitors </a:t>
            </a:r>
            <a:r>
              <a:rPr lang="en-US" dirty="0"/>
              <a:t>to their lords and </a:t>
            </a:r>
            <a:r>
              <a:rPr lang="en-US" dirty="0" smtClean="0"/>
              <a:t>benefactors</a:t>
            </a:r>
          </a:p>
          <a:p>
            <a:pPr marL="742950" lvl="1" indent="-285750">
              <a:buFont typeface="Arial" panose="020B0604020202020204" pitchFamily="34" charset="0"/>
              <a:buChar char="•"/>
            </a:pPr>
            <a:r>
              <a:rPr lang="en-US" dirty="0" smtClean="0">
                <a:latin typeface="Georgia" panose="02040502050405020303" pitchFamily="18" charset="0"/>
              </a:rPr>
              <a:t>Punishment: completely covered in ice </a:t>
            </a:r>
            <a:endParaRPr lang="en-US" dirty="0"/>
          </a:p>
        </p:txBody>
      </p:sp>
    </p:spTree>
    <p:extLst>
      <p:ext uri="{BB962C8B-B14F-4D97-AF65-F5344CB8AC3E}">
        <p14:creationId xmlns:p14="http://schemas.microsoft.com/office/powerpoint/2010/main" val="380897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30" y="75228"/>
            <a:ext cx="5325687" cy="418565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313" y="1706156"/>
            <a:ext cx="6703451" cy="4994073"/>
          </a:xfrm>
          <a:prstGeom prst="rect">
            <a:avLst/>
          </a:prstGeom>
        </p:spPr>
      </p:pic>
      <p:sp>
        <p:nvSpPr>
          <p:cNvPr id="4" name="TextBox 3"/>
          <p:cNvSpPr txBox="1"/>
          <p:nvPr/>
        </p:nvSpPr>
        <p:spPr>
          <a:xfrm>
            <a:off x="6204857" y="653143"/>
            <a:ext cx="5222905" cy="461665"/>
          </a:xfrm>
          <a:prstGeom prst="rect">
            <a:avLst/>
          </a:prstGeom>
          <a:noFill/>
        </p:spPr>
        <p:txBody>
          <a:bodyPr wrap="none" rtlCol="0">
            <a:spAutoFit/>
          </a:bodyPr>
          <a:lstStyle/>
          <a:p>
            <a:r>
              <a:rPr lang="en-US" sz="2400" dirty="0" smtClean="0"/>
              <a:t>Circle Nine, Center of Earth: Satan</a:t>
            </a:r>
            <a:endParaRPr lang="en-US" sz="2400" dirty="0"/>
          </a:p>
        </p:txBody>
      </p:sp>
      <p:sp>
        <p:nvSpPr>
          <p:cNvPr id="5" name="Rectangle 4"/>
          <p:cNvSpPr/>
          <p:nvPr/>
        </p:nvSpPr>
        <p:spPr>
          <a:xfrm>
            <a:off x="753596" y="4853441"/>
            <a:ext cx="3907469" cy="923330"/>
          </a:xfrm>
          <a:prstGeom prst="rect">
            <a:avLst/>
          </a:prstGeom>
        </p:spPr>
        <p:txBody>
          <a:bodyPr wrap="square">
            <a:spAutoFit/>
          </a:bodyPr>
          <a:lstStyle/>
          <a:p>
            <a:r>
              <a:rPr lang="en-US" dirty="0" smtClean="0"/>
              <a:t>Satan, half submerged in ice, gnaws on Brutus, Cassius, and Judas with his three mouths</a:t>
            </a:r>
            <a:endParaRPr lang="en-US" dirty="0"/>
          </a:p>
        </p:txBody>
      </p:sp>
    </p:spTree>
    <p:extLst>
      <p:ext uri="{BB962C8B-B14F-4D97-AF65-F5344CB8AC3E}">
        <p14:creationId xmlns:p14="http://schemas.microsoft.com/office/powerpoint/2010/main" val="2953430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Canto 34: Compound Fraud, The Treacherous to Their Masters, and Satan</a:t>
            </a:r>
            <a:endParaRPr lang="en-US" dirty="0"/>
          </a:p>
        </p:txBody>
      </p:sp>
      <p:sp>
        <p:nvSpPr>
          <p:cNvPr id="3" name="Content Placeholder 2"/>
          <p:cNvSpPr>
            <a:spLocks noGrp="1"/>
          </p:cNvSpPr>
          <p:nvPr>
            <p:ph idx="1"/>
          </p:nvPr>
        </p:nvSpPr>
        <p:spPr/>
        <p:txBody>
          <a:bodyPr>
            <a:normAutofit/>
          </a:bodyPr>
          <a:lstStyle/>
          <a:p>
            <a:r>
              <a:rPr lang="en-US" sz="2800" dirty="0" smtClean="0"/>
              <a:t>Read the handout for Canto 34</a:t>
            </a:r>
          </a:p>
          <a:p>
            <a:r>
              <a:rPr lang="en-US" sz="2800" dirty="0" smtClean="0"/>
              <a:t>Answer the following questions:</a:t>
            </a:r>
          </a:p>
          <a:p>
            <a:pPr marL="914400" lvl="1" indent="-457200">
              <a:buFont typeface="+mj-lt"/>
              <a:buAutoNum type="arabicPeriod"/>
            </a:pPr>
            <a:r>
              <a:rPr lang="en-US" sz="2400" dirty="0" smtClean="0"/>
              <a:t>In Canto 34, why does Dante regard Judas, Brutus, and Cassius as the worst sinners of all? How does Judas’s sin differ from that of Brutus and Cassius?</a:t>
            </a:r>
          </a:p>
          <a:p>
            <a:pPr marL="914400" lvl="1" indent="-457200">
              <a:buFont typeface="+mj-lt"/>
              <a:buAutoNum type="arabicPeriod"/>
            </a:pPr>
            <a:r>
              <a:rPr lang="en-US" sz="2400" dirty="0" smtClean="0"/>
              <a:t>In what way could Satan’s three faces be explained as symbols?</a:t>
            </a:r>
            <a:endParaRPr lang="en-US" sz="2400" dirty="0"/>
          </a:p>
        </p:txBody>
      </p:sp>
    </p:spTree>
    <p:extLst>
      <p:ext uri="{BB962C8B-B14F-4D97-AF65-F5344CB8AC3E}">
        <p14:creationId xmlns:p14="http://schemas.microsoft.com/office/powerpoint/2010/main" val="267219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64" y="260684"/>
            <a:ext cx="10353761" cy="1326321"/>
          </a:xfrm>
        </p:spPr>
        <p:txBody>
          <a:bodyPr/>
          <a:lstStyle/>
          <a:p>
            <a:r>
              <a:rPr lang="en-US" dirty="0" smtClean="0"/>
              <a:t>Extension questions:</a:t>
            </a:r>
            <a:endParaRPr lang="en-US" dirty="0"/>
          </a:p>
        </p:txBody>
      </p:sp>
      <p:sp>
        <p:nvSpPr>
          <p:cNvPr id="3" name="Content Placeholder 2"/>
          <p:cNvSpPr>
            <a:spLocks noGrp="1"/>
          </p:cNvSpPr>
          <p:nvPr>
            <p:ph idx="1"/>
          </p:nvPr>
        </p:nvSpPr>
        <p:spPr>
          <a:xfrm>
            <a:off x="276726" y="1431759"/>
            <a:ext cx="11646569" cy="5101388"/>
          </a:xfrm>
        </p:spPr>
        <p:txBody>
          <a:bodyPr>
            <a:normAutofit/>
          </a:bodyPr>
          <a:lstStyle/>
          <a:p>
            <a:r>
              <a:rPr lang="en-US" sz="2400" dirty="0" smtClean="0"/>
              <a:t>Dante ranks human sins by his placement of different sinner in Hell. Does their punishment fit their crimes? Explain.</a:t>
            </a:r>
          </a:p>
          <a:p>
            <a:r>
              <a:rPr lang="en-US" sz="2400" dirty="0" smtClean="0"/>
              <a:t>Honors:</a:t>
            </a:r>
          </a:p>
          <a:p>
            <a:pPr lvl="1"/>
            <a:r>
              <a:rPr lang="en-US" sz="2000" dirty="0" smtClean="0"/>
              <a:t>What importance does Dante place on reason? What generalization can you make about Dante’s view of reason? Use evidence in the poem to make your generalization.</a:t>
            </a:r>
          </a:p>
          <a:p>
            <a:pPr lvl="1"/>
            <a:r>
              <a:rPr lang="en-US" sz="2000" dirty="0" smtClean="0"/>
              <a:t>In his introduction to the </a:t>
            </a:r>
            <a:r>
              <a:rPr lang="en-US" sz="2000" i="1" dirty="0" smtClean="0"/>
              <a:t>Inferno</a:t>
            </a:r>
            <a:r>
              <a:rPr lang="en-US" sz="2000" dirty="0" smtClean="0"/>
              <a:t>, Archibald T. </a:t>
            </a:r>
            <a:r>
              <a:rPr lang="en-US" sz="2000" dirty="0" err="1" smtClean="0"/>
              <a:t>MacAllister</a:t>
            </a:r>
            <a:r>
              <a:rPr lang="en-US" sz="2000" dirty="0" smtClean="0"/>
              <a:t> states that Dante believed “that the mind must be moved in order to grasp what the senses present to it; therefore he combines sight, sound, hearing, smell and touch with fear, pity, anger, horror and other appropriate emotions to involve his reader to the point of seeming actually to experience his situations and not merely to read about them.” Do you agree that Dante’s use of images effectively draws readers into his story and makes them feel strong emotions? Explain, using specific examples from the selection.</a:t>
            </a:r>
            <a:endParaRPr lang="en-US" sz="2000" dirty="0"/>
          </a:p>
        </p:txBody>
      </p:sp>
    </p:spTree>
    <p:extLst>
      <p:ext uri="{BB962C8B-B14F-4D97-AF65-F5344CB8AC3E}">
        <p14:creationId xmlns:p14="http://schemas.microsoft.com/office/powerpoint/2010/main" val="16438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Dante’s </a:t>
            </a:r>
            <a:r>
              <a:rPr lang="en-US" i="1" dirty="0" smtClean="0"/>
              <a:t>Inferno</a:t>
            </a:r>
            <a:endParaRPr lang="en-US" i="1" dirty="0"/>
          </a:p>
        </p:txBody>
      </p:sp>
      <p:sp>
        <p:nvSpPr>
          <p:cNvPr id="3" name="Subtitle 2"/>
          <p:cNvSpPr>
            <a:spLocks noGrp="1"/>
          </p:cNvSpPr>
          <p:nvPr>
            <p:ph type="subTitle" idx="1"/>
          </p:nvPr>
        </p:nvSpPr>
        <p:spPr/>
        <p:txBody>
          <a:bodyPr/>
          <a:lstStyle/>
          <a:p>
            <a:r>
              <a:rPr lang="en-US" dirty="0" smtClean="0"/>
              <a:t>Cantos</a:t>
            </a:r>
          </a:p>
          <a:p>
            <a:endParaRPr lang="en-US" dirty="0"/>
          </a:p>
        </p:txBody>
      </p:sp>
    </p:spTree>
    <p:extLst>
      <p:ext uri="{BB962C8B-B14F-4D97-AF65-F5344CB8AC3E}">
        <p14:creationId xmlns:p14="http://schemas.microsoft.com/office/powerpoint/2010/main" val="1593691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Canto 1: The Dark Wood of Error</a:t>
            </a:r>
            <a:endParaRPr lang="en-US" dirty="0"/>
          </a:p>
        </p:txBody>
      </p:sp>
      <p:sp>
        <p:nvSpPr>
          <p:cNvPr id="3" name="Content Placeholder 2"/>
          <p:cNvSpPr>
            <a:spLocks noGrp="1"/>
          </p:cNvSpPr>
          <p:nvPr>
            <p:ph idx="1"/>
          </p:nvPr>
        </p:nvSpPr>
        <p:spPr/>
        <p:txBody>
          <a:bodyPr/>
          <a:lstStyle/>
          <a:p>
            <a:r>
              <a:rPr lang="en-US" dirty="0" smtClean="0"/>
              <a:t>Read handout for Canto 1 (lines 1-60)</a:t>
            </a:r>
          </a:p>
          <a:p>
            <a:r>
              <a:rPr lang="en-US" dirty="0" smtClean="0"/>
              <a:t>Answer the following question:</a:t>
            </a:r>
          </a:p>
          <a:p>
            <a:pPr marL="800100" lvl="1" indent="-342900">
              <a:buFont typeface="+mj-lt"/>
              <a:buAutoNum type="arabicPeriod"/>
            </a:pPr>
            <a:r>
              <a:rPr lang="en-US" dirty="0" smtClean="0"/>
              <a:t>Dante says in line 12 of Canto 1 that he has wandered from the “True Way.” If the “Dark Wood of Error” is a symbol of worldliness, what does the True Way represent? On an allegorical level, what might the three animals that try to force Dante back into the Dark Wood represent?</a:t>
            </a:r>
            <a:endParaRPr lang="en-US" dirty="0"/>
          </a:p>
        </p:txBody>
      </p:sp>
    </p:spTree>
    <p:extLst>
      <p:ext uri="{BB962C8B-B14F-4D97-AF65-F5344CB8AC3E}">
        <p14:creationId xmlns:p14="http://schemas.microsoft.com/office/powerpoint/2010/main" val="329141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922" y="236622"/>
            <a:ext cx="10353761" cy="810126"/>
          </a:xfrm>
        </p:spPr>
        <p:txBody>
          <a:bodyPr/>
          <a:lstStyle/>
          <a:p>
            <a:r>
              <a:rPr lang="en-US" dirty="0" smtClean="0"/>
              <a:t>Canto 3: The Vestibule of Hell</a:t>
            </a:r>
            <a:endParaRPr lang="en-US" dirty="0"/>
          </a:p>
        </p:txBody>
      </p:sp>
      <p:sp>
        <p:nvSpPr>
          <p:cNvPr id="3" name="Content Placeholder 2"/>
          <p:cNvSpPr>
            <a:spLocks noGrp="1"/>
          </p:cNvSpPr>
          <p:nvPr>
            <p:ph sz="half" idx="1"/>
          </p:nvPr>
        </p:nvSpPr>
        <p:spPr>
          <a:xfrm>
            <a:off x="144380" y="1034716"/>
            <a:ext cx="5979694" cy="5823283"/>
          </a:xfrm>
        </p:spPr>
        <p:txBody>
          <a:bodyPr>
            <a:normAutofit lnSpcReduction="10000"/>
          </a:bodyPr>
          <a:lstStyle/>
          <a:p>
            <a:r>
              <a:rPr lang="en-US" dirty="0" smtClean="0"/>
              <a:t>The Opportunists</a:t>
            </a:r>
          </a:p>
          <a:p>
            <a:pPr lvl="1"/>
            <a:r>
              <a:rPr lang="en-US" dirty="0" smtClean="0"/>
              <a:t>“Neither for good nor evil but only for themselves”</a:t>
            </a:r>
          </a:p>
          <a:p>
            <a:pPr lvl="1"/>
            <a:r>
              <a:rPr lang="en-US" dirty="0" smtClean="0"/>
              <a:t>Uncommitted one way or another; never chose sides in Rebellion of Angels</a:t>
            </a:r>
          </a:p>
          <a:p>
            <a:pPr lvl="1"/>
            <a:r>
              <a:rPr lang="en-US" dirty="0" smtClean="0"/>
              <a:t>Reside on shores of Acheron (not in Hell or outside of it)</a:t>
            </a:r>
          </a:p>
          <a:p>
            <a:pPr lvl="1"/>
            <a:r>
              <a:rPr lang="en-US" dirty="0" smtClean="0"/>
              <a:t>Punishment: </a:t>
            </a:r>
          </a:p>
          <a:p>
            <a:pPr lvl="2"/>
            <a:r>
              <a:rPr lang="en-US" dirty="0" smtClean="0"/>
              <a:t>race around chasing a banner that flows through dirty air</a:t>
            </a:r>
          </a:p>
          <a:p>
            <a:pPr lvl="2"/>
            <a:r>
              <a:rPr lang="en-US" dirty="0" smtClean="0"/>
              <a:t>chased by wasps and hornets that sting them constantly and draw blood and puss</a:t>
            </a:r>
          </a:p>
          <a:p>
            <a:pPr lvl="2"/>
            <a:r>
              <a:rPr lang="en-US" dirty="0" smtClean="0"/>
              <a:t>worms and maggots feast on sores</a:t>
            </a:r>
          </a:p>
          <a:p>
            <a:pPr lvl="1"/>
            <a:r>
              <a:rPr lang="en-US" dirty="0" smtClean="0"/>
              <a:t>Took no sides so no real consistent location</a:t>
            </a:r>
          </a:p>
          <a:p>
            <a:pPr lvl="1"/>
            <a:r>
              <a:rPr lang="en-US" dirty="0" smtClean="0"/>
              <a:t>Always changing direction (chasing banner)</a:t>
            </a:r>
          </a:p>
          <a:p>
            <a:pPr lvl="1"/>
            <a:r>
              <a:rPr lang="en-US" dirty="0" smtClean="0"/>
              <a:t>Choose no lighted path so much run around in dark</a:t>
            </a:r>
          </a:p>
          <a:p>
            <a:pPr lvl="1"/>
            <a:r>
              <a:rPr lang="en-US" dirty="0" smtClean="0"/>
              <a:t>Stinging bugs mirror guilty conscience</a:t>
            </a:r>
          </a:p>
          <a:p>
            <a:pPr lvl="1"/>
            <a:r>
              <a:rPr lang="en-US" dirty="0" smtClean="0"/>
              <a:t>Moral filth = physical filth</a:t>
            </a:r>
          </a:p>
          <a:p>
            <a:pPr lvl="1"/>
            <a:r>
              <a:rPr lang="en-US" dirty="0" smtClean="0"/>
              <a:t>New souls gathered by </a:t>
            </a:r>
            <a:r>
              <a:rPr lang="en-US" dirty="0" err="1" smtClean="0"/>
              <a:t>Charon</a:t>
            </a:r>
            <a:endParaRPr lang="en-US" dirty="0" smtClean="0"/>
          </a:p>
        </p:txBody>
      </p:sp>
      <p:sp>
        <p:nvSpPr>
          <p:cNvPr id="4" name="Content Placeholder 3"/>
          <p:cNvSpPr>
            <a:spLocks noGrp="1"/>
          </p:cNvSpPr>
          <p:nvPr>
            <p:ph sz="half" idx="2"/>
          </p:nvPr>
        </p:nvSpPr>
        <p:spPr>
          <a:xfrm>
            <a:off x="6412832" y="1155032"/>
            <a:ext cx="5779168" cy="5450305"/>
          </a:xfrm>
        </p:spPr>
        <p:txBody>
          <a:bodyPr>
            <a:normAutofit lnSpcReduction="10000"/>
          </a:bodyPr>
          <a:lstStyle/>
          <a:p>
            <a:r>
              <a:rPr lang="en-US" dirty="0" smtClean="0"/>
              <a:t>Inscription:</a:t>
            </a:r>
          </a:p>
          <a:p>
            <a:pPr>
              <a:buNone/>
            </a:pPr>
            <a:r>
              <a:rPr lang="en-US" sz="1700" dirty="0" smtClean="0"/>
              <a:t>“I AM THE WAY INTO THE CITY OF WOE.</a:t>
            </a:r>
          </a:p>
          <a:p>
            <a:pPr>
              <a:buNone/>
            </a:pPr>
            <a:r>
              <a:rPr lang="en-US" sz="1700" dirty="0" smtClean="0"/>
              <a:t>I AM THE WAY TO A FORSAKEN PEOPLE.</a:t>
            </a:r>
          </a:p>
          <a:p>
            <a:pPr>
              <a:buNone/>
            </a:pPr>
            <a:r>
              <a:rPr lang="en-US" sz="1700" dirty="0" smtClean="0"/>
              <a:t>I AM THE WAY INTO ETERNAL SORROW.</a:t>
            </a:r>
          </a:p>
          <a:p>
            <a:pPr>
              <a:buNone/>
            </a:pPr>
            <a:endParaRPr lang="en-US" sz="1700" dirty="0" smtClean="0"/>
          </a:p>
          <a:p>
            <a:pPr>
              <a:buNone/>
            </a:pPr>
            <a:r>
              <a:rPr lang="en-US" sz="1700" dirty="0" smtClean="0"/>
              <a:t>SACRED JUSTICE MOVED MY ARCHITECT.</a:t>
            </a:r>
          </a:p>
          <a:p>
            <a:pPr>
              <a:buNone/>
            </a:pPr>
            <a:r>
              <a:rPr lang="en-US" sz="1700" dirty="0" smtClean="0"/>
              <a:t>I WAS RAISED HERE BY DIVINE OMNIPOTENCE,</a:t>
            </a:r>
          </a:p>
          <a:p>
            <a:pPr>
              <a:buNone/>
            </a:pPr>
            <a:r>
              <a:rPr lang="en-US" sz="1700" dirty="0" smtClean="0"/>
              <a:t>PRIMORDIAL LOVE AND ULTIMATE INTELLECT.</a:t>
            </a:r>
          </a:p>
          <a:p>
            <a:pPr>
              <a:buNone/>
            </a:pPr>
            <a:endParaRPr lang="en-US" sz="1700" dirty="0" smtClean="0"/>
          </a:p>
          <a:p>
            <a:pPr>
              <a:buNone/>
            </a:pPr>
            <a:r>
              <a:rPr lang="en-US" sz="1700" dirty="0" smtClean="0"/>
              <a:t>ONLY THOSE ELEMENTS TIME CANNOT WEAR</a:t>
            </a:r>
          </a:p>
          <a:p>
            <a:pPr>
              <a:buNone/>
            </a:pPr>
            <a:r>
              <a:rPr lang="en-US" sz="1700" dirty="0" smtClean="0"/>
              <a:t>WERE MADE BEFORE ME, AND BEYOND TIME I STAND.</a:t>
            </a:r>
          </a:p>
          <a:p>
            <a:pPr>
              <a:buNone/>
            </a:pPr>
            <a:r>
              <a:rPr lang="en-US" sz="1700" dirty="0" smtClean="0"/>
              <a:t>ABANDON ALL HOPE YE WHO ENTER HERE.”</a:t>
            </a:r>
            <a:endParaRPr lang="en-US" sz="1700" dirty="0"/>
          </a:p>
        </p:txBody>
      </p:sp>
    </p:spTree>
    <p:extLst>
      <p:ext uri="{BB962C8B-B14F-4D97-AF65-F5344CB8AC3E}">
        <p14:creationId xmlns:p14="http://schemas.microsoft.com/office/powerpoint/2010/main" val="369721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34" y="546264"/>
            <a:ext cx="3633850" cy="584775"/>
          </a:xfrm>
          <a:prstGeom prst="rect">
            <a:avLst/>
          </a:prstGeom>
          <a:noFill/>
        </p:spPr>
        <p:txBody>
          <a:bodyPr wrap="square" rtlCol="0">
            <a:spAutoFit/>
          </a:bodyPr>
          <a:lstStyle/>
          <a:p>
            <a:r>
              <a:rPr lang="en-US" sz="3200" dirty="0" smtClean="0"/>
              <a:t>Circle One: Limbo</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052" y="73449"/>
            <a:ext cx="5468587" cy="6678577"/>
          </a:xfrm>
          <a:prstGeom prst="rect">
            <a:avLst/>
          </a:prstGeom>
        </p:spPr>
      </p:pic>
      <p:sp>
        <p:nvSpPr>
          <p:cNvPr id="4" name="Rectangle 3"/>
          <p:cNvSpPr/>
          <p:nvPr/>
        </p:nvSpPr>
        <p:spPr>
          <a:xfrm>
            <a:off x="320635" y="1350220"/>
            <a:ext cx="3794166" cy="646331"/>
          </a:xfrm>
          <a:prstGeom prst="rect">
            <a:avLst/>
          </a:prstGeom>
        </p:spPr>
        <p:txBody>
          <a:bodyPr wrap="square">
            <a:spAutoFit/>
          </a:bodyPr>
          <a:lstStyle/>
          <a:p>
            <a:r>
              <a:rPr lang="en-US" dirty="0" smtClean="0"/>
              <a:t>Inhabitants: non-Christians </a:t>
            </a:r>
            <a:r>
              <a:rPr lang="en-US" dirty="0"/>
              <a:t>and unbaptized pagans </a:t>
            </a:r>
            <a:endParaRPr lang="en-US" dirty="0" smtClean="0"/>
          </a:p>
        </p:txBody>
      </p:sp>
      <p:sp>
        <p:nvSpPr>
          <p:cNvPr id="5" name="Rectangle 4"/>
          <p:cNvSpPr/>
          <p:nvPr/>
        </p:nvSpPr>
        <p:spPr>
          <a:xfrm>
            <a:off x="320634" y="2692131"/>
            <a:ext cx="3794167" cy="646331"/>
          </a:xfrm>
          <a:prstGeom prst="rect">
            <a:avLst/>
          </a:prstGeom>
        </p:spPr>
        <p:txBody>
          <a:bodyPr wrap="square">
            <a:spAutoFit/>
          </a:bodyPr>
          <a:lstStyle/>
          <a:p>
            <a:r>
              <a:rPr lang="en-US" dirty="0"/>
              <a:t>Punishment: eternity in an inferior form of Heaven</a:t>
            </a:r>
          </a:p>
        </p:txBody>
      </p:sp>
    </p:spTree>
    <p:extLst>
      <p:ext uri="{BB962C8B-B14F-4D97-AF65-F5344CB8AC3E}">
        <p14:creationId xmlns:p14="http://schemas.microsoft.com/office/powerpoint/2010/main" val="308967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heel(1)">
                                      <p:cBhvr>
                                        <p:cTn id="14" dur="1000"/>
                                        <p:tgtEl>
                                          <p:spTgt spid="5">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00" y="320634"/>
            <a:ext cx="5054767" cy="6252358"/>
          </a:xfrm>
          <a:prstGeom prst="rect">
            <a:avLst/>
          </a:prstGeom>
        </p:spPr>
      </p:pic>
      <p:sp>
        <p:nvSpPr>
          <p:cNvPr id="3" name="TextBox 2"/>
          <p:cNvSpPr txBox="1"/>
          <p:nvPr/>
        </p:nvSpPr>
        <p:spPr>
          <a:xfrm>
            <a:off x="6436425" y="884710"/>
            <a:ext cx="3722915" cy="584775"/>
          </a:xfrm>
          <a:prstGeom prst="rect">
            <a:avLst/>
          </a:prstGeom>
          <a:noFill/>
        </p:spPr>
        <p:txBody>
          <a:bodyPr wrap="square" rtlCol="0">
            <a:spAutoFit/>
          </a:bodyPr>
          <a:lstStyle/>
          <a:p>
            <a:r>
              <a:rPr lang="en-US" sz="3200" dirty="0" smtClean="0"/>
              <a:t>Circle Two: Lust</a:t>
            </a:r>
            <a:endParaRPr lang="en-US" sz="3200" dirty="0"/>
          </a:p>
        </p:txBody>
      </p:sp>
      <p:sp>
        <p:nvSpPr>
          <p:cNvPr id="4" name="Rectangle 3"/>
          <p:cNvSpPr/>
          <p:nvPr/>
        </p:nvSpPr>
        <p:spPr>
          <a:xfrm>
            <a:off x="5987387" y="3303711"/>
            <a:ext cx="5644494" cy="923330"/>
          </a:xfrm>
          <a:prstGeom prst="rect">
            <a:avLst/>
          </a:prstGeom>
        </p:spPr>
        <p:txBody>
          <a:bodyPr wrap="square">
            <a:spAutoFit/>
          </a:bodyPr>
          <a:lstStyle/>
          <a:p>
            <a:r>
              <a:rPr lang="en-US" dirty="0"/>
              <a:t>Punishment: blown violently back and forth by strong winds, preventing them to find peace and rest</a:t>
            </a:r>
          </a:p>
        </p:txBody>
      </p:sp>
      <p:sp>
        <p:nvSpPr>
          <p:cNvPr id="5" name="Rectangle 4"/>
          <p:cNvSpPr/>
          <p:nvPr/>
        </p:nvSpPr>
        <p:spPr>
          <a:xfrm>
            <a:off x="5987386" y="2201932"/>
            <a:ext cx="4742004" cy="369332"/>
          </a:xfrm>
          <a:prstGeom prst="rect">
            <a:avLst/>
          </a:prstGeom>
        </p:spPr>
        <p:txBody>
          <a:bodyPr wrap="none">
            <a:spAutoFit/>
          </a:bodyPr>
          <a:lstStyle/>
          <a:p>
            <a:r>
              <a:rPr lang="en-US" dirty="0" smtClean="0"/>
              <a:t>Inhabitants: those ruled by physical desire</a:t>
            </a:r>
            <a:endParaRPr lang="en-US" dirty="0"/>
          </a:p>
        </p:txBody>
      </p:sp>
    </p:spTree>
    <p:extLst>
      <p:ext uri="{BB962C8B-B14F-4D97-AF65-F5344CB8AC3E}">
        <p14:creationId xmlns:p14="http://schemas.microsoft.com/office/powerpoint/2010/main" val="1446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732" y="260684"/>
            <a:ext cx="10353761" cy="954505"/>
          </a:xfrm>
        </p:spPr>
        <p:txBody>
          <a:bodyPr/>
          <a:lstStyle/>
          <a:p>
            <a:r>
              <a:rPr lang="en-US" dirty="0" smtClean="0"/>
              <a:t>Canto 5: The Carnal</a:t>
            </a:r>
            <a:endParaRPr lang="en-US" dirty="0"/>
          </a:p>
        </p:txBody>
      </p:sp>
      <p:sp>
        <p:nvSpPr>
          <p:cNvPr id="3" name="Content Placeholder 2"/>
          <p:cNvSpPr>
            <a:spLocks noGrp="1"/>
          </p:cNvSpPr>
          <p:nvPr>
            <p:ph idx="1"/>
          </p:nvPr>
        </p:nvSpPr>
        <p:spPr>
          <a:xfrm>
            <a:off x="853637" y="1155032"/>
            <a:ext cx="10353762" cy="5390147"/>
          </a:xfrm>
        </p:spPr>
        <p:txBody>
          <a:bodyPr>
            <a:noAutofit/>
          </a:bodyPr>
          <a:lstStyle/>
          <a:p>
            <a:r>
              <a:rPr lang="en-US" sz="2800" dirty="0" smtClean="0"/>
              <a:t>Read handout for Canto 5</a:t>
            </a:r>
          </a:p>
          <a:p>
            <a:r>
              <a:rPr lang="en-US" sz="2800" dirty="0" smtClean="0"/>
              <a:t>Answer the following questions:</a:t>
            </a:r>
          </a:p>
          <a:p>
            <a:pPr marL="914400" lvl="1" indent="-457200">
              <a:buFont typeface="+mj-lt"/>
              <a:buAutoNum type="arabicPeriod"/>
            </a:pPr>
            <a:r>
              <a:rPr lang="en-US" sz="2400" dirty="0" smtClean="0"/>
              <a:t>In Canto 5, lines 82-87, Dante compares Paolo and Francesca to doves. Why do you suppose Dante uses such a sympathetic image for the lovers?</a:t>
            </a:r>
          </a:p>
          <a:p>
            <a:pPr marL="914400" lvl="1" indent="-457200">
              <a:buFont typeface="+mj-lt"/>
              <a:buAutoNum type="arabicPeriod"/>
            </a:pPr>
            <a:r>
              <a:rPr lang="en-US" sz="2400" dirty="0" smtClean="0"/>
              <a:t>By including details about Paolo and Francesca’s reading, what attitude do you think Dante is expressing toward courtly-love poetry?</a:t>
            </a:r>
          </a:p>
          <a:p>
            <a:pPr marL="914400" lvl="1" indent="-457200">
              <a:buFont typeface="+mj-lt"/>
              <a:buAutoNum type="arabicPeriod"/>
            </a:pPr>
            <a:r>
              <a:rPr lang="en-US" sz="2400" dirty="0" smtClean="0"/>
              <a:t>Why are the following allusions important? Why does Dante include fictional characters as well as real people?</a:t>
            </a:r>
          </a:p>
          <a:p>
            <a:pPr marL="1371600" lvl="2" indent="-457200"/>
            <a:r>
              <a:rPr lang="en-US" sz="2000" dirty="0" smtClean="0"/>
              <a:t>Dido, Cleopatra, Helen, Achilles, Paris, and Tristan</a:t>
            </a:r>
            <a:endParaRPr lang="en-US" sz="2000" dirty="0"/>
          </a:p>
        </p:txBody>
      </p:sp>
    </p:spTree>
    <p:extLst>
      <p:ext uri="{BB962C8B-B14F-4D97-AF65-F5344CB8AC3E}">
        <p14:creationId xmlns:p14="http://schemas.microsoft.com/office/powerpoint/2010/main" val="390162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81" y="605640"/>
            <a:ext cx="5195455" cy="584775"/>
          </a:xfrm>
          <a:prstGeom prst="rect">
            <a:avLst/>
          </a:prstGeom>
          <a:noFill/>
        </p:spPr>
        <p:txBody>
          <a:bodyPr wrap="square" rtlCol="0">
            <a:spAutoFit/>
          </a:bodyPr>
          <a:lstStyle/>
          <a:p>
            <a:r>
              <a:rPr lang="en-US" sz="3200" dirty="0" smtClean="0"/>
              <a:t>Circle Three: Gluttony</a:t>
            </a:r>
            <a:endParaRPr lang="en-US" sz="3200" dirty="0"/>
          </a:p>
        </p:txBody>
      </p:sp>
      <p:sp>
        <p:nvSpPr>
          <p:cNvPr id="3" name="Rectangle 2"/>
          <p:cNvSpPr/>
          <p:nvPr/>
        </p:nvSpPr>
        <p:spPr>
          <a:xfrm>
            <a:off x="714742" y="3024641"/>
            <a:ext cx="5644494" cy="646331"/>
          </a:xfrm>
          <a:prstGeom prst="rect">
            <a:avLst/>
          </a:prstGeom>
        </p:spPr>
        <p:txBody>
          <a:bodyPr wrap="square">
            <a:spAutoFit/>
          </a:bodyPr>
          <a:lstStyle/>
          <a:p>
            <a:r>
              <a:rPr lang="en-US" dirty="0"/>
              <a:t>Punishment: forced to lie in a vile slush that is produced by </a:t>
            </a:r>
            <a:r>
              <a:rPr lang="en-US" dirty="0" smtClean="0"/>
              <a:t>never-ending </a:t>
            </a:r>
            <a:r>
              <a:rPr lang="en-US" dirty="0"/>
              <a:t>icy rain</a:t>
            </a:r>
          </a:p>
        </p:txBody>
      </p:sp>
      <p:sp>
        <p:nvSpPr>
          <p:cNvPr id="4" name="Rectangle 3"/>
          <p:cNvSpPr/>
          <p:nvPr/>
        </p:nvSpPr>
        <p:spPr>
          <a:xfrm>
            <a:off x="714741" y="1922862"/>
            <a:ext cx="5503430" cy="369332"/>
          </a:xfrm>
          <a:prstGeom prst="rect">
            <a:avLst/>
          </a:prstGeom>
        </p:spPr>
        <p:txBody>
          <a:bodyPr wrap="none">
            <a:spAutoFit/>
          </a:bodyPr>
          <a:lstStyle/>
          <a:p>
            <a:r>
              <a:rPr lang="en-US" dirty="0" smtClean="0"/>
              <a:t>Inhabitants: excessive indulgers (eating/drinking)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095" y="95003"/>
            <a:ext cx="5195786" cy="6680296"/>
          </a:xfrm>
          <a:prstGeom prst="rect">
            <a:avLst/>
          </a:prstGeom>
        </p:spPr>
      </p:pic>
    </p:spTree>
    <p:extLst>
      <p:ext uri="{BB962C8B-B14F-4D97-AF65-F5344CB8AC3E}">
        <p14:creationId xmlns:p14="http://schemas.microsoft.com/office/powerpoint/2010/main" val="14985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641" y="285006"/>
            <a:ext cx="5195455" cy="584775"/>
          </a:xfrm>
          <a:prstGeom prst="rect">
            <a:avLst/>
          </a:prstGeom>
          <a:noFill/>
        </p:spPr>
        <p:txBody>
          <a:bodyPr wrap="square" rtlCol="0">
            <a:spAutoFit/>
          </a:bodyPr>
          <a:lstStyle/>
          <a:p>
            <a:r>
              <a:rPr lang="en-US" sz="3200" dirty="0" smtClean="0"/>
              <a:t>Circle Four: Greed</a:t>
            </a:r>
            <a:endParaRPr lang="en-US" sz="3200" dirty="0"/>
          </a:p>
        </p:txBody>
      </p:sp>
      <p:sp>
        <p:nvSpPr>
          <p:cNvPr id="3" name="Rectangle 2"/>
          <p:cNvSpPr/>
          <p:nvPr/>
        </p:nvSpPr>
        <p:spPr>
          <a:xfrm>
            <a:off x="6967100" y="1149885"/>
            <a:ext cx="4652905" cy="923330"/>
          </a:xfrm>
          <a:prstGeom prst="rect">
            <a:avLst/>
          </a:prstGeom>
        </p:spPr>
        <p:txBody>
          <a:bodyPr wrap="square">
            <a:spAutoFit/>
          </a:bodyPr>
          <a:lstStyle/>
          <a:p>
            <a:r>
              <a:rPr lang="en-US" dirty="0"/>
              <a:t>Punishment: </a:t>
            </a:r>
            <a:r>
              <a:rPr lang="en-US" dirty="0" smtClean="0"/>
              <a:t>the </a:t>
            </a:r>
            <a:r>
              <a:rPr lang="en-US" dirty="0"/>
              <a:t>two groups joust, using as weapons great weights which they push with their chests</a:t>
            </a:r>
          </a:p>
        </p:txBody>
      </p:sp>
      <p:sp>
        <p:nvSpPr>
          <p:cNvPr id="4" name="Rectangle 3"/>
          <p:cNvSpPr/>
          <p:nvPr/>
        </p:nvSpPr>
        <p:spPr>
          <a:xfrm>
            <a:off x="440574" y="1149885"/>
            <a:ext cx="5201240" cy="646331"/>
          </a:xfrm>
          <a:prstGeom prst="rect">
            <a:avLst/>
          </a:prstGeom>
        </p:spPr>
        <p:txBody>
          <a:bodyPr wrap="square">
            <a:spAutoFit/>
          </a:bodyPr>
          <a:lstStyle/>
          <a:p>
            <a:r>
              <a:rPr lang="en-US" dirty="0" smtClean="0"/>
              <a:t>Inhabitants: </a:t>
            </a:r>
            <a:r>
              <a:rPr lang="en-US" dirty="0"/>
              <a:t>those who hoarded possessions and those who lavishly </a:t>
            </a:r>
            <a:r>
              <a:rPr lang="en-US" dirty="0" smtClean="0"/>
              <a:t>spent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15" y="2185059"/>
            <a:ext cx="10478031" cy="4519312"/>
          </a:xfrm>
          <a:prstGeom prst="rect">
            <a:avLst/>
          </a:prstGeom>
        </p:spPr>
      </p:pic>
    </p:spTree>
    <p:extLst>
      <p:ext uri="{BB962C8B-B14F-4D97-AF65-F5344CB8AC3E}">
        <p14:creationId xmlns:p14="http://schemas.microsoft.com/office/powerpoint/2010/main" val="356338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otalTime>0</TotalTime>
  <Words>1009</Words>
  <Application>Microsoft Office PowerPoint</Application>
  <PresentationFormat>Widescreen</PresentationFormat>
  <Paragraphs>108</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Century Gothic</vt:lpstr>
      <vt:lpstr>Georgia</vt:lpstr>
      <vt:lpstr>Wingdings 3</vt:lpstr>
      <vt:lpstr>Office Theme</vt:lpstr>
      <vt:lpstr>Ion Boardroom</vt:lpstr>
      <vt:lpstr>PowerPoint Presentation</vt:lpstr>
      <vt:lpstr>Dante’s Inferno</vt:lpstr>
      <vt:lpstr>Canto 1: The Dark Wood of Error</vt:lpstr>
      <vt:lpstr>Canto 3: The Vestibule of Hell</vt:lpstr>
      <vt:lpstr>PowerPoint Presentation</vt:lpstr>
      <vt:lpstr>PowerPoint Presentation</vt:lpstr>
      <vt:lpstr>Canto 5: The Carnal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Canto 34: Compound Fraud, The Treacherous to Their Masters, and Satan</vt:lpstr>
      <vt:lpstr>Extension questions:</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Stallsworth, Shawn M.</dc:creator>
  <cp:lastModifiedBy>Stallsworth, Shawn M.</cp:lastModifiedBy>
  <cp:revision>1</cp:revision>
  <dcterms:created xsi:type="dcterms:W3CDTF">2015-10-26T13:19:01Z</dcterms:created>
  <dcterms:modified xsi:type="dcterms:W3CDTF">2015-10-26T13:19:39Z</dcterms:modified>
</cp:coreProperties>
</file>