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Questrial" panose="020B0604020202020204" charset="0"/>
      <p:regular r:id="rId4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197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395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038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095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010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33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20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0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78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096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6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964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8328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6293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7601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354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933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553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515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183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314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50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597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3866919"/>
            <a:ext cx="9144000" cy="2990999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473795" y="5052544"/>
            <a:ext cx="5636999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6pPr>
            <a:lvl7pPr marL="27432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99" cy="17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0" marR="0" indent="-23368" algn="l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368099" y="-731580"/>
            <a:ext cx="3474600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-436691" y="1966966"/>
            <a:ext cx="5238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291299" y="764219"/>
            <a:ext cx="4894800" cy="482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2999" y="731518"/>
            <a:ext cx="3346799" cy="3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5151" y="731520"/>
            <a:ext cx="3346799" cy="3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00" cy="125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indent="-228600"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93514" y="731520"/>
            <a:ext cx="4016999" cy="48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1075765" y="3497801"/>
            <a:ext cx="3388800" cy="21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3866919"/>
            <a:ext cx="9144000" cy="2990999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033194" y="2172648"/>
            <a:ext cx="5966699" cy="242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022438" y="4607510"/>
            <a:ext cx="5970600" cy="8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156446" y="1400326"/>
            <a:ext cx="3346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7301" y="731520"/>
            <a:ext cx="33467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3866919"/>
            <a:ext cx="9144000" cy="2990999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0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fadeDir="5400012" sy="-100000" algn="bl" rotWithShape="0"/>
          </a:effectLst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200" cy="21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0" indent="-81279" rtl="0">
              <a:spcBef>
                <a:spcPts val="0"/>
              </a:spcBef>
              <a:buFont typeface="Georgia"/>
              <a:buChar char="*"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D9FF"/>
            </a:gs>
            <a:gs pos="60000">
              <a:srgbClr val="FFFFFF"/>
            </a:gs>
            <a:gs pos="100000">
              <a:srgbClr val="69BD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8640" marR="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960" marR="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7280" marR="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888" marR="0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marR="0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marR="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marR="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marR="0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704606" y="566715"/>
            <a:ext cx="7175399" cy="17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60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Introduction to Thesis Statements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576070" y="3025669"/>
            <a:ext cx="5636999" cy="88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36576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 is a thesis statement?</a:t>
            </a:r>
          </a:p>
          <a:p>
            <a:pPr marL="0" marR="36576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How </a:t>
            </a: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do I </a:t>
            </a: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develop an effective thesis statement</a:t>
            </a: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7725" y="3422582"/>
            <a:ext cx="2905500" cy="308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Working Thesis 1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The North and South fought the Civil War for many reasons, some of which were the same and some different.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What’s wrong with this?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How could it be improved?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74801" y="5099650"/>
            <a:ext cx="7322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Working thesis 2: After collecting and analyzing more evidence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34450" y="66247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While both sides fought the Civil War over issues of slavery, the North fought for moral reasons while the Southerners fought to preserve its own institutions.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What’s better?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 can still be improved?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69999" y="4914900"/>
            <a:ext cx="7943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Final working thesis: After gather and analyzing all evidence being used!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3850" y="731525"/>
            <a:ext cx="8358000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While both Northerners and Southerners believe they fought against tyranny and oppression, Northern focused on the oppression of slaves while Southerners defended their right to property and self government.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Why is this one the </a:t>
            </a:r>
            <a:r>
              <a:rPr lang="en-US" sz="3000" b="0" i="1" u="none" strike="noStrike" cap="none" baseline="0">
                <a:latin typeface="Garamond"/>
                <a:ea typeface="Garamond"/>
                <a:cs typeface="Garamond"/>
                <a:sym typeface="Garamond"/>
              </a:rPr>
              <a:t>best</a:t>
            </a: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Research Thesis </a:t>
            </a:r>
          </a:p>
          <a:p>
            <a:pPr lv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Example 2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0000" y="731525"/>
            <a:ext cx="7635900" cy="34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Topic 2: Analyze Josef Mengele’s motives for conducting his barbaric experiments on the inmates at Auschwitz.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lvl="1" rtl="0">
              <a:spcBef>
                <a:spcPts val="52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What is this prompt asking you to do?</a:t>
            </a:r>
          </a:p>
          <a:p>
            <a:pPr lvl="1">
              <a:spcBef>
                <a:spcPts val="52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What type of evidence could you collect?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Working Thesis 1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Mengele did terrible things at Auschwitz because he was a cruel and crazy Nazi.</a:t>
            </a:r>
          </a:p>
          <a:p>
            <a:pPr marL="0" indent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What’s wrong with this?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How could it be improved?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41725" y="4676975"/>
            <a:ext cx="7764000" cy="17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Working thesis 2: After collecting and analyzing more evidence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Joseph Mengele conducted horrific experiments at Auschwitz,  believed strongly in Hitler’s cause, and wanted to be a scientific genius.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What’s better?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What can still be improved?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Final working thesis: After gather and analyzing all evidence being used!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Joseph Mengele, a mad scientist in reality, used the helpless inmates at Auschwitz to fulfill his diabolical scientific interests and to further the agenda of the Third Reich.</a:t>
            </a:r>
          </a:p>
          <a:p>
            <a:pPr marL="0" indent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Why is this one the best?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Literary Analysis Thesis </a:t>
            </a:r>
            <a: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Example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Topic: Write an analysis of some aspect of Mark Twain’s novel </a:t>
            </a:r>
            <a:r>
              <a:rPr lang="en-US" sz="30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Huckleberry Finn.</a:t>
            </a:r>
          </a:p>
          <a:p>
            <a:pPr marL="448056" marR="0" lvl="0" indent="-232155" algn="l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3000" b="0" i="1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HUH?!!!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 you need to do?  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How can you do it?</a:t>
            </a:r>
          </a:p>
          <a:p>
            <a:pPr marL="822960" marR="0" lvl="1" indent="-132715" algn="l" rtl="0">
              <a:spcBef>
                <a:spcPts val="520"/>
              </a:spcBef>
              <a:buClr>
                <a:schemeClr val="accent1"/>
              </a:buClr>
              <a:buFont typeface="Verdana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Working thesis 1…do I understand the question and where do I want to focus?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Mark Twain's </a:t>
            </a:r>
            <a:r>
              <a:rPr lang="en-US" sz="30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Huckleberry Finn 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a great American novel.</a:t>
            </a:r>
          </a:p>
          <a:p>
            <a:pPr marL="448056" marR="0" lvl="0" indent="-232155" algn="l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 I have a focus?  Where?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 I still need to do?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8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Working thesis 2 after gathering evidence and securing a focus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 </a:t>
            </a:r>
            <a:r>
              <a:rPr lang="en-US" sz="30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Huckleberry Finn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Mark Twain develops a contrast between life on the river and life on the shore.</a:t>
            </a:r>
          </a:p>
          <a:p>
            <a:pPr marL="448056" marR="0" lvl="0" indent="-232155" algn="l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my focus?  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should I find more evidence for?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88714" y="4786592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What is a thesis statement?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Tells the reader how you will interpret the significance of the subject matter under discussion.</a:t>
            </a:r>
          </a:p>
          <a:p>
            <a:pPr marL="457200" marR="0" lvl="0" indent="-228600" algn="l" rtl="0">
              <a:spcBef>
                <a:spcPts val="60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Is an interpretation of a subject, not the subject itself.</a:t>
            </a:r>
          </a:p>
          <a:p>
            <a:pPr marL="457200" marR="0" lvl="0" indent="-228600" algn="l" rtl="0">
              <a:spcBef>
                <a:spcPts val="60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Represents the argument, main idea, or controlling thoughts.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Working thesis 3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Through its contrasting river and shore scenes, Twain’s </a:t>
            </a:r>
            <a:r>
              <a:rPr lang="en-US" sz="3000" b="0" i="1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Huckleberry Finn </a:t>
            </a: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suggest that to find the true expression of American democratic ideals, one must leave “civilized” society and go back to nature.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WOW!!!  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What’s good about this?</a:t>
            </a:r>
          </a:p>
          <a:p>
            <a:pPr marL="822960" marR="0" lvl="1" indent="-289560" algn="l" rtl="0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How did I get to this point?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How do I know my thesis is good?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 I answer the question?</a:t>
            </a:r>
          </a:p>
          <a:p>
            <a:pPr marL="448056" marR="0" lvl="0" indent="-384556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Have I take a position that others might challenge or oppose?</a:t>
            </a:r>
          </a:p>
          <a:p>
            <a:pPr marL="448056" marR="0" lvl="0" indent="-384556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Does my thesis pass the “So What” test?</a:t>
            </a:r>
          </a:p>
          <a:p>
            <a:pPr marL="448056" marR="0" lvl="0" indent="-384556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Does my essay support my thesis without wandering?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Your turn!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8056" marR="0" lvl="0" indent="-384556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makes Ardrey Kell the best high school in the state of North Carolina?</a:t>
            </a:r>
          </a:p>
          <a:p>
            <a:pPr marL="448056" marR="0" lvl="0" indent="-232155" algn="l" rtl="0"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8056" marR="0" lvl="0" indent="-384556" algn="l" rtl="0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YOU KNOW WHAT TO DO!!!! GO DO IT!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Continued…..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43000" y="1183149"/>
            <a:ext cx="6400799" cy="302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Gives the reader a preview of the essay’s purpose and goal.</a:t>
            </a:r>
          </a:p>
          <a:p>
            <a:pPr marL="457200" marR="0" lvl="0" indent="-228600" algn="l" rtl="0">
              <a:spcBef>
                <a:spcPts val="60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Grabs the attention and interest of your reader.</a:t>
            </a:r>
          </a:p>
          <a:p>
            <a:pPr marL="457200" marR="0" lvl="0" indent="-228600" algn="l" rtl="0">
              <a:spcBef>
                <a:spcPts val="60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Provides a focus for your argument-a roadmap for your thoughts.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143000" y="4932847"/>
            <a:ext cx="6512399" cy="76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How do you get a thesis?</a:t>
            </a:r>
            <a: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200" b="0" i="0" u="none" strike="noStrike" cap="none" baseline="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4200" b="0" i="0" u="none" strike="noStrike" cap="none" baseline="0">
              <a:solidFill>
                <a:srgbClr val="FE91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Deciding on a thesis DOES NOT COME FIRST!!!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Collect and organize evidence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Look for relationship between facts.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Formulate a WORKING thesis….</a:t>
            </a:r>
          </a:p>
          <a:p>
            <a:pPr marL="1371600" marR="0" lvl="2" indent="-228600" algn="l" rtl="0">
              <a:spcBef>
                <a:spcPts val="48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Makes sense now but can be adjusted later.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38" y="3886312"/>
            <a:ext cx="3060600" cy="26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793289" y="49436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53847" algn="r" rtl="0">
              <a:spcBef>
                <a:spcPts val="0"/>
              </a:spcBef>
              <a:buClr>
                <a:srgbClr val="C3260C"/>
              </a:buClr>
              <a:buSzPct val="128000"/>
              <a:buFont typeface="Garamond"/>
            </a:pPr>
            <a:r>
              <a:rPr lang="en-US" sz="4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REMINDERS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64322" y="731520"/>
            <a:ext cx="8050199" cy="42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Garamond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introduction should lead up to the thesis.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86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Garamond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Thesis should be a simple, declarative statement. 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860"/>
              </a:spcBef>
              <a:spcAft>
                <a:spcPts val="300"/>
              </a:spcAft>
              <a:buClr>
                <a:srgbClr val="3F3F3F"/>
              </a:buClr>
              <a:buSzPct val="100000"/>
              <a:buFont typeface="Garamond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thesis should be the main idea of your paper.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00" cy="125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228600" marR="0" lvl="0" indent="-1015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117910" y="742589"/>
            <a:ext cx="4016999" cy="48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199390" algn="l" rtl="0">
              <a:spcBef>
                <a:spcPts val="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Garamond"/>
              <a:buChar char="*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Both example thesis statements are claims that can be backed up with research.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1075765" y="3497801"/>
            <a:ext cx="3388800" cy="213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</a:pPr>
            <a:endParaRPr sz="14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292"/>
            <a:ext cx="5117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42680" y="731520"/>
            <a:ext cx="8801399" cy="54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87959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aramond"/>
              <a:buChar char="*"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Both provide an “angle” to evaluate with research.</a:t>
            </a:r>
          </a:p>
          <a:p>
            <a:pPr marL="228600" marR="0" lvl="0" indent="-187959" algn="l" rtl="0">
              <a:spcBef>
                <a:spcPts val="860"/>
              </a:spcBef>
              <a:spcAft>
                <a:spcPts val="0"/>
              </a:spcAft>
              <a:buClr>
                <a:srgbClr val="C3260C"/>
              </a:buClr>
              <a:buSzPct val="100000"/>
              <a:buFont typeface="Garamond"/>
              <a:buChar char="*"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Each presents something that could be unexpected. </a:t>
            </a:r>
          </a:p>
          <a:p>
            <a:pPr marL="228600" marR="0" lvl="0" indent="-187959" algn="l" rtl="0">
              <a:spcBef>
                <a:spcPts val="860"/>
              </a:spcBef>
              <a:spcAft>
                <a:spcPts val="300"/>
              </a:spcAft>
              <a:buClr>
                <a:srgbClr val="C3260C"/>
              </a:buClr>
              <a:buSzPct val="100000"/>
              <a:buFont typeface="Garamond"/>
              <a:buChar char="*"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An outline could be logically constructed for these thesis statements. 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7651" y="3754202"/>
            <a:ext cx="2605199" cy="30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793289" y="5397816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r" rtl="0">
              <a:spcBef>
                <a:spcPts val="0"/>
              </a:spcBef>
              <a:buClr>
                <a:srgbClr val="C3260C"/>
              </a:buClr>
              <a:buSzPct val="128000"/>
              <a:buFont typeface="Garamond"/>
              <a:buChar char="*"/>
            </a:pPr>
            <a:r>
              <a:rPr lang="en-US" sz="46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84106" y="731518"/>
            <a:ext cx="4305599" cy="452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aramond"/>
              <a:buChar char="*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POSSIBLE THESIS:</a:t>
            </a:r>
          </a:p>
          <a:p>
            <a:pPr marL="548640" marR="0" lvl="1" indent="-193040" algn="l" rtl="0">
              <a:spcBef>
                <a:spcPts val="8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aramond"/>
              <a:buChar char="*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band fun., categorized as pop, has been influenced by music from a drastically different genre: Kanye West’s rap.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645151" y="731518"/>
            <a:ext cx="4283999" cy="452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aramond"/>
              <a:buChar char="*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ANOTHER POSSIBLE THESIS:</a:t>
            </a:r>
          </a:p>
          <a:p>
            <a:pPr marL="548640" marR="0" lvl="1" indent="-193040" algn="l" rtl="0">
              <a:spcBef>
                <a:spcPts val="8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aramond"/>
              <a:buChar char="*"/>
            </a:pPr>
            <a:r>
              <a:rPr lang="en-US" sz="2800" b="0" i="0" u="none" strike="noStrike" cap="none" baseline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incorporation and constancy of cinematic fight scenes has led to a desensitized American populace.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Sample Research Thesis </a:t>
            </a:r>
          </a:p>
          <a:p>
            <a:pPr marL="484632" marR="0" lvl="0" indent="-2031" algn="l" rtl="0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rgbClr val="FE91BF"/>
                </a:solidFill>
                <a:latin typeface="Garamond"/>
                <a:ea typeface="Garamond"/>
                <a:cs typeface="Garamond"/>
                <a:sym typeface="Garamond"/>
              </a:rPr>
              <a:t>Example 1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143000" y="1350900"/>
            <a:ext cx="7213799" cy="285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Topic 1: Compare and contrast the reasons  the North and South fought the Civil War.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 is this prompt asking you to do?</a:t>
            </a:r>
          </a:p>
          <a:p>
            <a:pPr marL="914400" marR="0" lvl="1" indent="-228600" algn="l" rtl="0">
              <a:spcBef>
                <a:spcPts val="520"/>
              </a:spcBef>
              <a:buSzPct val="100000"/>
              <a:buFont typeface="Garamond"/>
            </a:pPr>
            <a:r>
              <a:rPr lang="en-US" sz="30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What type of evidence could you collect?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(4:3)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Noto Symbol</vt:lpstr>
      <vt:lpstr>Trebuchet MS</vt:lpstr>
      <vt:lpstr>Garamond</vt:lpstr>
      <vt:lpstr>Verdana</vt:lpstr>
      <vt:lpstr>Georgia</vt:lpstr>
      <vt:lpstr>Questrial</vt:lpstr>
      <vt:lpstr>Arial</vt:lpstr>
      <vt:lpstr>Slipstream</vt:lpstr>
      <vt:lpstr>Introduction to Thesis Statements</vt:lpstr>
      <vt:lpstr>What is a thesis statement?</vt:lpstr>
      <vt:lpstr>Continued…..</vt:lpstr>
      <vt:lpstr>How do you get a thesis? </vt:lpstr>
      <vt:lpstr>REMINDERS</vt:lpstr>
      <vt:lpstr>PowerPoint Presentation</vt:lpstr>
      <vt:lpstr>PowerPoint Presentation</vt:lpstr>
      <vt:lpstr>EXAMPLES</vt:lpstr>
      <vt:lpstr>Sample Research Thesis  Example 1</vt:lpstr>
      <vt:lpstr>Working Thesis 1</vt:lpstr>
      <vt:lpstr>Working thesis 2: After collecting and analyzing more evidence</vt:lpstr>
      <vt:lpstr>Final working thesis: After gather and analyzing all evidence being used!</vt:lpstr>
      <vt:lpstr>Research Thesis  Example 2</vt:lpstr>
      <vt:lpstr>Working Thesis 1</vt:lpstr>
      <vt:lpstr>Working thesis 2: After collecting and analyzing more evidence</vt:lpstr>
      <vt:lpstr>Final working thesis: After gather and analyzing all evidence being used!</vt:lpstr>
      <vt:lpstr>Literary Analysis Thesis Example </vt:lpstr>
      <vt:lpstr>Working thesis 1…do I understand the question and where do I want to focus?</vt:lpstr>
      <vt:lpstr>Working thesis 2 after gathering evidence and securing a focus</vt:lpstr>
      <vt:lpstr>Working thesis 3</vt:lpstr>
      <vt:lpstr>How do I know my thesis is good?</vt:lpstr>
      <vt:lpstr>Your turn!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Thesis Statements</dc:title>
  <dc:creator>Stallsworth, Shawn M.</dc:creator>
  <cp:lastModifiedBy>Stallsworth, Shawn M.</cp:lastModifiedBy>
  <cp:revision>1</cp:revision>
  <dcterms:modified xsi:type="dcterms:W3CDTF">2015-09-08T11:05:06Z</dcterms:modified>
</cp:coreProperties>
</file>