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Garamond" panose="02020404030301010803" pitchFamily="18" charset="0"/>
      <p:regular r:id="rId16"/>
      <p:bold r:id="rId17"/>
      <p:italic r:id="rId18"/>
    </p:embeddedFont>
    <p:embeddedFont>
      <p:font typeface="Old Standard TT" panose="020B0604020202020204" charset="0"/>
      <p:regular r:id="rId19"/>
      <p:bold r:id="rId20"/>
      <p:italic r:id="rId21"/>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677E70-CA3A-4FFE-A21F-8366C400996A}">
  <a:tblStyle styleId="{14677E70-CA3A-4FFE-A21F-8366C400996A}"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8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25082762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650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98812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39529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07712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53632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38443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34252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75764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0459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5910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42860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55073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1367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sp>
        <p:nvSpPr>
          <p:cNvPr id="9" name="Shape 9"/>
          <p:cNvSpPr/>
          <p:nvPr/>
        </p:nvSpPr>
        <p:spPr>
          <a:xfrm>
            <a:off x="0" y="100"/>
            <a:ext cx="9144000" cy="17117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cxnSp>
        <p:nvCxnSpPr>
          <p:cNvPr id="10" name="Shape 10"/>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1" name="Shape 11"/>
          <p:cNvSpPr txBox="1">
            <a:spLocks noGrp="1"/>
          </p:cNvSpPr>
          <p:nvPr>
            <p:ph type="ctrTitle"/>
          </p:nvPr>
        </p:nvSpPr>
        <p:spPr>
          <a:xfrm>
            <a:off x="512700" y="1893300"/>
            <a:ext cx="8118599" cy="1522800"/>
          </a:xfrm>
          <a:prstGeom prst="rect">
            <a:avLst/>
          </a:prstGeom>
        </p:spPr>
        <p:txBody>
          <a:bodyPr lIns="91425" tIns="91425" rIns="91425" bIns="91425" anchor="b" anchorCtr="0"/>
          <a:lstStyle>
            <a:lvl1pPr>
              <a:spcBef>
                <a:spcPts val="0"/>
              </a:spcBef>
              <a:buClr>
                <a:schemeClr val="accent1"/>
              </a:buClr>
              <a:buSzPct val="100000"/>
              <a:defRPr sz="4200">
                <a:solidFill>
                  <a:schemeClr val="accent1"/>
                </a:solidFill>
              </a:defRPr>
            </a:lvl1pPr>
            <a:lvl2pPr>
              <a:spcBef>
                <a:spcPts val="0"/>
              </a:spcBef>
              <a:buClr>
                <a:schemeClr val="accent1"/>
              </a:buClr>
              <a:buSzPct val="100000"/>
              <a:defRPr sz="4200">
                <a:solidFill>
                  <a:schemeClr val="accent1"/>
                </a:solidFill>
              </a:defRPr>
            </a:lvl2pPr>
            <a:lvl3pPr>
              <a:spcBef>
                <a:spcPts val="0"/>
              </a:spcBef>
              <a:buClr>
                <a:schemeClr val="accent1"/>
              </a:buClr>
              <a:buSzPct val="100000"/>
              <a:defRPr sz="4200">
                <a:solidFill>
                  <a:schemeClr val="accent1"/>
                </a:solidFill>
              </a:defRPr>
            </a:lvl3pPr>
            <a:lvl4pPr>
              <a:spcBef>
                <a:spcPts val="0"/>
              </a:spcBef>
              <a:buClr>
                <a:schemeClr val="accent1"/>
              </a:buClr>
              <a:buSzPct val="100000"/>
              <a:defRPr sz="4200">
                <a:solidFill>
                  <a:schemeClr val="accent1"/>
                </a:solidFill>
              </a:defRPr>
            </a:lvl4pPr>
            <a:lvl5pPr>
              <a:spcBef>
                <a:spcPts val="0"/>
              </a:spcBef>
              <a:buClr>
                <a:schemeClr val="accent1"/>
              </a:buClr>
              <a:buSzPct val="100000"/>
              <a:defRPr sz="4200">
                <a:solidFill>
                  <a:schemeClr val="accent1"/>
                </a:solidFill>
              </a:defRPr>
            </a:lvl5pPr>
            <a:lvl6pPr>
              <a:spcBef>
                <a:spcPts val="0"/>
              </a:spcBef>
              <a:buClr>
                <a:schemeClr val="accent1"/>
              </a:buClr>
              <a:buSzPct val="100000"/>
              <a:defRPr sz="4200">
                <a:solidFill>
                  <a:schemeClr val="accent1"/>
                </a:solidFill>
              </a:defRPr>
            </a:lvl6pPr>
            <a:lvl7pPr>
              <a:spcBef>
                <a:spcPts val="0"/>
              </a:spcBef>
              <a:buClr>
                <a:schemeClr val="accent1"/>
              </a:buClr>
              <a:buSzPct val="100000"/>
              <a:defRPr sz="4200">
                <a:solidFill>
                  <a:schemeClr val="accent1"/>
                </a:solidFill>
              </a:defRPr>
            </a:lvl7pPr>
            <a:lvl8pPr>
              <a:spcBef>
                <a:spcPts val="0"/>
              </a:spcBef>
              <a:buClr>
                <a:schemeClr val="accent1"/>
              </a:buClr>
              <a:buSzPct val="100000"/>
              <a:defRPr sz="4200">
                <a:solidFill>
                  <a:schemeClr val="accent1"/>
                </a:solidFill>
              </a:defRPr>
            </a:lvl8pPr>
            <a:lvl9pPr>
              <a:spcBef>
                <a:spcPts val="0"/>
              </a:spcBef>
              <a:buClr>
                <a:schemeClr val="accent1"/>
              </a:buClr>
              <a:buSzPct val="100000"/>
              <a:defRPr sz="4200">
                <a:solidFill>
                  <a:schemeClr val="accent1"/>
                </a:solidFill>
              </a:defRPr>
            </a:lvl9pPr>
          </a:lstStyle>
          <a:p>
            <a:endParaRPr/>
          </a:p>
        </p:txBody>
      </p:sp>
      <p:sp>
        <p:nvSpPr>
          <p:cNvPr id="12" name="Shape 12"/>
          <p:cNvSpPr txBox="1">
            <a:spLocks noGrp="1"/>
          </p:cNvSpPr>
          <p:nvPr>
            <p:ph type="subTitle" idx="1"/>
          </p:nvPr>
        </p:nvSpPr>
        <p:spPr>
          <a:xfrm>
            <a:off x="512700" y="3840639"/>
            <a:ext cx="8118599" cy="787499"/>
          </a:xfrm>
          <a:prstGeom prst="rect">
            <a:avLst/>
          </a:prstGeom>
        </p:spPr>
        <p:txBody>
          <a:bodyPr lIns="91425" tIns="91425" rIns="91425" bIns="91425" anchor="t" anchorCtr="0"/>
          <a:lstStyle>
            <a:lvl1pPr>
              <a:lnSpc>
                <a:spcPct val="100000"/>
              </a:lnSpc>
              <a:spcBef>
                <a:spcPts val="0"/>
              </a:spcBef>
              <a:spcAft>
                <a:spcPts val="0"/>
              </a:spcAft>
              <a:buClr>
                <a:schemeClr val="accent2"/>
              </a:buClr>
              <a:buSzPct val="100000"/>
              <a:buNone/>
              <a:defRPr sz="2400">
                <a:solidFill>
                  <a:schemeClr val="accent2"/>
                </a:solidFill>
              </a:defRPr>
            </a:lvl1pPr>
            <a:lvl2pPr>
              <a:lnSpc>
                <a:spcPct val="100000"/>
              </a:lnSpc>
              <a:spcBef>
                <a:spcPts val="0"/>
              </a:spcBef>
              <a:spcAft>
                <a:spcPts val="0"/>
              </a:spcAft>
              <a:buClr>
                <a:schemeClr val="accent2"/>
              </a:buClr>
              <a:buSzPct val="100000"/>
              <a:buNone/>
              <a:defRPr sz="2400">
                <a:solidFill>
                  <a:schemeClr val="accent2"/>
                </a:solidFill>
              </a:defRPr>
            </a:lvl2pPr>
            <a:lvl3pPr>
              <a:lnSpc>
                <a:spcPct val="100000"/>
              </a:lnSpc>
              <a:spcBef>
                <a:spcPts val="0"/>
              </a:spcBef>
              <a:spcAft>
                <a:spcPts val="0"/>
              </a:spcAft>
              <a:buClr>
                <a:schemeClr val="accent2"/>
              </a:buClr>
              <a:buSzPct val="100000"/>
              <a:buNone/>
              <a:defRPr sz="2400">
                <a:solidFill>
                  <a:schemeClr val="accent2"/>
                </a:solidFill>
              </a:defRPr>
            </a:lvl3pPr>
            <a:lvl4pPr>
              <a:lnSpc>
                <a:spcPct val="100000"/>
              </a:lnSpc>
              <a:spcBef>
                <a:spcPts val="0"/>
              </a:spcBef>
              <a:spcAft>
                <a:spcPts val="0"/>
              </a:spcAft>
              <a:buClr>
                <a:schemeClr val="accent2"/>
              </a:buClr>
              <a:buSzPct val="100000"/>
              <a:buNone/>
              <a:defRPr sz="2400">
                <a:solidFill>
                  <a:schemeClr val="accent2"/>
                </a:solidFill>
              </a:defRPr>
            </a:lvl4pPr>
            <a:lvl5pPr>
              <a:lnSpc>
                <a:spcPct val="100000"/>
              </a:lnSpc>
              <a:spcBef>
                <a:spcPts val="0"/>
              </a:spcBef>
              <a:spcAft>
                <a:spcPts val="0"/>
              </a:spcAft>
              <a:buClr>
                <a:schemeClr val="accent2"/>
              </a:buClr>
              <a:buSzPct val="100000"/>
              <a:buNone/>
              <a:defRPr sz="2400">
                <a:solidFill>
                  <a:schemeClr val="accent2"/>
                </a:solidFill>
              </a:defRPr>
            </a:lvl5pPr>
            <a:lvl6pPr>
              <a:lnSpc>
                <a:spcPct val="100000"/>
              </a:lnSpc>
              <a:spcBef>
                <a:spcPts val="0"/>
              </a:spcBef>
              <a:spcAft>
                <a:spcPts val="0"/>
              </a:spcAft>
              <a:buClr>
                <a:schemeClr val="accent2"/>
              </a:buClr>
              <a:buSzPct val="100000"/>
              <a:buNone/>
              <a:defRPr sz="2400">
                <a:solidFill>
                  <a:schemeClr val="accent2"/>
                </a:solidFill>
              </a:defRPr>
            </a:lvl6pPr>
            <a:lvl7pPr>
              <a:lnSpc>
                <a:spcPct val="100000"/>
              </a:lnSpc>
              <a:spcBef>
                <a:spcPts val="0"/>
              </a:spcBef>
              <a:spcAft>
                <a:spcPts val="0"/>
              </a:spcAft>
              <a:buClr>
                <a:schemeClr val="accent2"/>
              </a:buClr>
              <a:buSzPct val="100000"/>
              <a:buNone/>
              <a:defRPr sz="2400">
                <a:solidFill>
                  <a:schemeClr val="accent2"/>
                </a:solidFill>
              </a:defRPr>
            </a:lvl7pPr>
            <a:lvl8pPr>
              <a:lnSpc>
                <a:spcPct val="100000"/>
              </a:lnSpc>
              <a:spcBef>
                <a:spcPts val="0"/>
              </a:spcBef>
              <a:spcAft>
                <a:spcPts val="0"/>
              </a:spcAft>
              <a:buClr>
                <a:schemeClr val="accent2"/>
              </a:buClr>
              <a:buSzPct val="100000"/>
              <a:buNone/>
              <a:defRPr sz="2400">
                <a:solidFill>
                  <a:schemeClr val="accent2"/>
                </a:solidFill>
              </a:defRPr>
            </a:lvl8pPr>
            <a:lvl9pPr>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1039650"/>
            <a:ext cx="8520599" cy="2106299"/>
          </a:xfrm>
          <a:prstGeom prst="rect">
            <a:avLst/>
          </a:prstGeom>
        </p:spPr>
        <p:txBody>
          <a:bodyPr lIns="91425" tIns="91425" rIns="91425" bIns="91425" anchor="b" anchorCtr="0"/>
          <a:lstStyle>
            <a:lvl1pPr algn="ctr">
              <a:spcBef>
                <a:spcPts val="0"/>
              </a:spcBef>
              <a:buSzPct val="100000"/>
              <a:defRPr sz="14000" b="1"/>
            </a:lvl1pPr>
            <a:lvl2pPr algn="ctr">
              <a:spcBef>
                <a:spcPts val="0"/>
              </a:spcBef>
              <a:buSzPct val="100000"/>
              <a:defRPr sz="14000" b="1"/>
            </a:lvl2pPr>
            <a:lvl3pPr algn="ctr">
              <a:spcBef>
                <a:spcPts val="0"/>
              </a:spcBef>
              <a:buSzPct val="100000"/>
              <a:defRPr sz="14000" b="1"/>
            </a:lvl3pPr>
            <a:lvl4pPr algn="ctr">
              <a:spcBef>
                <a:spcPts val="0"/>
              </a:spcBef>
              <a:buSzPct val="100000"/>
              <a:defRPr sz="14000" b="1"/>
            </a:lvl4pPr>
            <a:lvl5pPr algn="ctr">
              <a:spcBef>
                <a:spcPts val="0"/>
              </a:spcBef>
              <a:buSzPct val="100000"/>
              <a:defRPr sz="14000" b="1"/>
            </a:lvl5pPr>
            <a:lvl6pPr algn="ctr">
              <a:spcBef>
                <a:spcPts val="0"/>
              </a:spcBef>
              <a:buSzPct val="100000"/>
              <a:defRPr sz="14000" b="1"/>
            </a:lvl6pPr>
            <a:lvl7pPr algn="ctr">
              <a:spcBef>
                <a:spcPts val="0"/>
              </a:spcBef>
              <a:buSzPct val="100000"/>
              <a:defRPr sz="14000" b="1"/>
            </a:lvl7pPr>
            <a:lvl8pPr algn="ctr">
              <a:spcBef>
                <a:spcPts val="0"/>
              </a:spcBef>
              <a:buSzPct val="100000"/>
              <a:defRPr sz="14000" b="1"/>
            </a:lvl8pPr>
            <a:lvl9pPr algn="ctr">
              <a:spcBef>
                <a:spcPts val="0"/>
              </a:spcBef>
              <a:buSzPct val="100000"/>
              <a:defRPr sz="14000" b="1"/>
            </a:lvl9pPr>
          </a:lstStyle>
          <a:p>
            <a:endParaRPr/>
          </a:p>
        </p:txBody>
      </p:sp>
      <p:sp>
        <p:nvSpPr>
          <p:cNvPr id="50" name="Shape 50"/>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68095" y="438912"/>
            <a:ext cx="7290000" cy="1124700"/>
          </a:xfrm>
          <a:prstGeom prst="rect">
            <a:avLst/>
          </a:prstGeom>
          <a:noFill/>
          <a:ln>
            <a:noFill/>
          </a:ln>
        </p:spPr>
        <p:txBody>
          <a:bodyPr lIns="91425" tIns="91425" rIns="91425" bIns="91425" anchor="ctr" anchorCtr="0"/>
          <a:lstStyle>
            <a:lvl1pPr algn="l" rtl="0">
              <a:lnSpc>
                <a:spcPct val="80000"/>
              </a:lnSpc>
              <a:spcBef>
                <a:spcPts val="0"/>
              </a:spcBef>
              <a:buClr>
                <a:srgbClr val="0C0C0C"/>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1"/>
          </p:nvPr>
        </p:nvSpPr>
        <p:spPr>
          <a:xfrm>
            <a:off x="768095" y="1714500"/>
            <a:ext cx="7290000" cy="3017400"/>
          </a:xfrm>
          <a:prstGeom prst="rect">
            <a:avLst/>
          </a:prstGeom>
          <a:noFill/>
          <a:ln>
            <a:noFill/>
          </a:ln>
        </p:spPr>
        <p:txBody>
          <a:bodyPr lIns="91425" tIns="91425" rIns="91425" bIns="91425" anchor="t" anchorCtr="0"/>
          <a:lstStyle>
            <a:lvl1pPr marL="91440" indent="35560" algn="l" rtl="0">
              <a:lnSpc>
                <a:spcPct val="90000"/>
              </a:lnSpc>
              <a:spcBef>
                <a:spcPts val="1200"/>
              </a:spcBef>
              <a:spcAft>
                <a:spcPts val="200"/>
              </a:spcAft>
              <a:buClr>
                <a:schemeClr val="accent1"/>
              </a:buClr>
              <a:buChar char=" "/>
              <a:defRPr/>
            </a:lvl1pPr>
            <a:lvl2pPr marL="265176" indent="-36575" algn="l" rtl="0">
              <a:lnSpc>
                <a:spcPct val="90000"/>
              </a:lnSpc>
              <a:spcBef>
                <a:spcPts val="200"/>
              </a:spcBef>
              <a:spcAft>
                <a:spcPts val="400"/>
              </a:spcAft>
              <a:buClr>
                <a:schemeClr val="accent1"/>
              </a:buClr>
              <a:buFont typeface="Noto Symbol"/>
              <a:buChar char=""/>
              <a:defRPr/>
            </a:lvl2pPr>
            <a:lvl3pPr marL="448056" indent="-67055" algn="l" rtl="0">
              <a:lnSpc>
                <a:spcPct val="90000"/>
              </a:lnSpc>
              <a:spcBef>
                <a:spcPts val="200"/>
              </a:spcBef>
              <a:spcAft>
                <a:spcPts val="400"/>
              </a:spcAft>
              <a:buClr>
                <a:schemeClr val="accent1"/>
              </a:buClr>
              <a:buFont typeface="Noto Symbol"/>
              <a:buChar char=""/>
              <a:defRPr/>
            </a:lvl3pPr>
            <a:lvl4pPr marL="594360" indent="-60959" algn="l" rtl="0">
              <a:lnSpc>
                <a:spcPct val="90000"/>
              </a:lnSpc>
              <a:spcBef>
                <a:spcPts val="200"/>
              </a:spcBef>
              <a:spcAft>
                <a:spcPts val="400"/>
              </a:spcAft>
              <a:buClr>
                <a:schemeClr val="accent1"/>
              </a:buClr>
              <a:buFont typeface="Noto Symbol"/>
              <a:buChar char=""/>
              <a:defRPr/>
            </a:lvl4pPr>
            <a:lvl5pPr marL="777240" indent="-66040" algn="l" rtl="0">
              <a:lnSpc>
                <a:spcPct val="90000"/>
              </a:lnSpc>
              <a:spcBef>
                <a:spcPts val="200"/>
              </a:spcBef>
              <a:spcAft>
                <a:spcPts val="400"/>
              </a:spcAft>
              <a:buClr>
                <a:schemeClr val="accent1"/>
              </a:buClr>
              <a:buFont typeface="Noto Symbol"/>
              <a:buChar char=""/>
              <a:defRPr/>
            </a:lvl5pPr>
            <a:lvl6pPr marL="914400" indent="-63500" algn="l" rtl="0">
              <a:lnSpc>
                <a:spcPct val="90000"/>
              </a:lnSpc>
              <a:spcBef>
                <a:spcPts val="200"/>
              </a:spcBef>
              <a:spcAft>
                <a:spcPts val="400"/>
              </a:spcAft>
              <a:buClr>
                <a:schemeClr val="accent1"/>
              </a:buClr>
              <a:buFont typeface="Noto Symbol"/>
              <a:buChar char=""/>
              <a:defRPr/>
            </a:lvl6pPr>
            <a:lvl7pPr marL="1060704" indent="-70103" algn="l" rtl="0">
              <a:lnSpc>
                <a:spcPct val="90000"/>
              </a:lnSpc>
              <a:spcBef>
                <a:spcPts val="200"/>
              </a:spcBef>
              <a:spcAft>
                <a:spcPts val="400"/>
              </a:spcAft>
              <a:buClr>
                <a:schemeClr val="accent1"/>
              </a:buClr>
              <a:buFont typeface="Noto Symbol"/>
              <a:buChar char=""/>
              <a:defRPr/>
            </a:lvl7pPr>
            <a:lvl8pPr marL="1216152" indent="-73152" algn="l" rtl="0">
              <a:lnSpc>
                <a:spcPct val="90000"/>
              </a:lnSpc>
              <a:spcBef>
                <a:spcPts val="200"/>
              </a:spcBef>
              <a:spcAft>
                <a:spcPts val="400"/>
              </a:spcAft>
              <a:buClr>
                <a:schemeClr val="accent1"/>
              </a:buClr>
              <a:buFont typeface="Noto Symbol"/>
              <a:buChar char=""/>
              <a:defRPr/>
            </a:lvl8pPr>
            <a:lvl9pPr marL="1362456" indent="-67055" algn="l" rtl="0">
              <a:lnSpc>
                <a:spcPct val="90000"/>
              </a:lnSpc>
              <a:spcBef>
                <a:spcPts val="200"/>
              </a:spcBef>
              <a:spcAft>
                <a:spcPts val="400"/>
              </a:spcAft>
              <a:buClr>
                <a:schemeClr val="accent1"/>
              </a:buClr>
              <a:buFont typeface="Noto Symbol"/>
              <a:buChar char=""/>
              <a:defRPr/>
            </a:lvl9pPr>
          </a:lstStyle>
          <a:p>
            <a:endParaRPr/>
          </a:p>
        </p:txBody>
      </p:sp>
      <p:sp>
        <p:nvSpPr>
          <p:cNvPr id="57" name="Shape 57"/>
          <p:cNvSpPr txBox="1">
            <a:spLocks noGrp="1"/>
          </p:cNvSpPr>
          <p:nvPr>
            <p:ph type="dt" idx="10"/>
          </p:nvPr>
        </p:nvSpPr>
        <p:spPr>
          <a:xfrm>
            <a:off x="768097" y="4853028"/>
            <a:ext cx="1615500" cy="20579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632200" y="4853028"/>
            <a:ext cx="4426199" cy="20579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8128000" y="4853028"/>
            <a:ext cx="730199" cy="205799"/>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000" b="0" i="0" u="none" strike="noStrike" cap="none" baseline="0">
                <a:solidFill>
                  <a:srgbClr val="0C0C0C"/>
                </a:solidFill>
                <a:latin typeface="Arial"/>
                <a:ea typeface="Arial"/>
                <a:cs typeface="Arial"/>
                <a:sym typeface="Arial"/>
              </a:rPr>
              <a:t>‹#›</a:t>
            </a:fld>
            <a:endParaRPr lang="en" sz="1000" b="0" i="0" u="none" strike="noStrike" cap="none" baseline="0">
              <a:solidFill>
                <a:srgbClr val="0C0C0C"/>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4"/>
        <p:cNvGrpSpPr/>
        <p:nvPr/>
      </p:nvGrpSpPr>
      <p:grpSpPr>
        <a:xfrm>
          <a:off x="0" y="0"/>
          <a:ext cx="0" cy="0"/>
          <a:chOff x="0" y="0"/>
          <a:chExt cx="0" cy="0"/>
        </a:xfrm>
      </p:grpSpPr>
      <p:cxnSp>
        <p:nvCxnSpPr>
          <p:cNvPr id="15" name="Shape 15"/>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6" name="Shape 16"/>
          <p:cNvSpPr txBox="1">
            <a:spLocks noGrp="1"/>
          </p:cNvSpPr>
          <p:nvPr>
            <p:ph type="title"/>
          </p:nvPr>
        </p:nvSpPr>
        <p:spPr>
          <a:xfrm>
            <a:off x="512700" y="1893300"/>
            <a:ext cx="8118599" cy="1522800"/>
          </a:xfrm>
          <a:prstGeom prst="rect">
            <a:avLst/>
          </a:prstGeom>
        </p:spPr>
        <p:txBody>
          <a:bodyPr lIns="91425" tIns="91425" rIns="91425" bIns="91425" anchor="b" anchorCtr="0"/>
          <a:lstStyle>
            <a:lvl1pPr>
              <a:spcBef>
                <a:spcPts val="0"/>
              </a:spcBef>
              <a:buClr>
                <a:schemeClr val="accent1"/>
              </a:buClr>
              <a:buSzPct val="100000"/>
              <a:defRPr sz="6000">
                <a:solidFill>
                  <a:schemeClr val="accent1"/>
                </a:solidFill>
              </a:defRPr>
            </a:lvl1pPr>
            <a:lvl2pPr>
              <a:spcBef>
                <a:spcPts val="0"/>
              </a:spcBef>
              <a:buClr>
                <a:schemeClr val="accent1"/>
              </a:buClr>
              <a:buSzPct val="100000"/>
              <a:defRPr sz="6000">
                <a:solidFill>
                  <a:schemeClr val="accent1"/>
                </a:solidFill>
              </a:defRPr>
            </a:lvl2pPr>
            <a:lvl3pPr>
              <a:spcBef>
                <a:spcPts val="0"/>
              </a:spcBef>
              <a:buClr>
                <a:schemeClr val="accent1"/>
              </a:buClr>
              <a:buSzPct val="100000"/>
              <a:defRPr sz="6000">
                <a:solidFill>
                  <a:schemeClr val="accent1"/>
                </a:solidFill>
              </a:defRPr>
            </a:lvl3pPr>
            <a:lvl4pPr>
              <a:spcBef>
                <a:spcPts val="0"/>
              </a:spcBef>
              <a:buClr>
                <a:schemeClr val="accent1"/>
              </a:buClr>
              <a:buSzPct val="100000"/>
              <a:defRPr sz="6000">
                <a:solidFill>
                  <a:schemeClr val="accent1"/>
                </a:solidFill>
              </a:defRPr>
            </a:lvl4pPr>
            <a:lvl5pPr>
              <a:spcBef>
                <a:spcPts val="0"/>
              </a:spcBef>
              <a:buClr>
                <a:schemeClr val="accent1"/>
              </a:buClr>
              <a:buSzPct val="100000"/>
              <a:defRPr sz="6000">
                <a:solidFill>
                  <a:schemeClr val="accent1"/>
                </a:solidFill>
              </a:defRPr>
            </a:lvl5pPr>
            <a:lvl6pPr>
              <a:spcBef>
                <a:spcPts val="0"/>
              </a:spcBef>
              <a:buClr>
                <a:schemeClr val="accent1"/>
              </a:buClr>
              <a:buSzPct val="100000"/>
              <a:defRPr sz="6000">
                <a:solidFill>
                  <a:schemeClr val="accent1"/>
                </a:solidFill>
              </a:defRPr>
            </a:lvl6pPr>
            <a:lvl7pPr>
              <a:spcBef>
                <a:spcPts val="0"/>
              </a:spcBef>
              <a:buClr>
                <a:schemeClr val="accent1"/>
              </a:buClr>
              <a:buSzPct val="100000"/>
              <a:defRPr sz="6000">
                <a:solidFill>
                  <a:schemeClr val="accent1"/>
                </a:solidFill>
              </a:defRPr>
            </a:lvl7pPr>
            <a:lvl8pPr>
              <a:spcBef>
                <a:spcPts val="0"/>
              </a:spcBef>
              <a:buClr>
                <a:schemeClr val="accent1"/>
              </a:buClr>
              <a:buSzPct val="100000"/>
              <a:defRPr sz="6000">
                <a:solidFill>
                  <a:schemeClr val="accent1"/>
                </a:solidFill>
              </a:defRPr>
            </a:lvl8pPr>
            <a:lvl9pPr>
              <a:spcBef>
                <a:spcPts val="0"/>
              </a:spcBef>
              <a:buClr>
                <a:schemeClr val="accent1"/>
              </a:buClr>
              <a:buSzPct val="100000"/>
              <a:defRPr sz="6000">
                <a:solidFill>
                  <a:schemeClr val="accent1"/>
                </a:solidFill>
              </a:defRPr>
            </a:lvl9pPr>
          </a:lstStyle>
          <a:p>
            <a:endParaRPr/>
          </a:p>
        </p:txBody>
      </p:sp>
      <p:sp>
        <p:nvSpPr>
          <p:cNvPr id="17" name="Shape 1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20" name="Shape 20"/>
          <p:cNvSpPr txBox="1">
            <a:spLocks noGrp="1"/>
          </p:cNvSpPr>
          <p:nvPr>
            <p:ph type="title"/>
          </p:nvPr>
        </p:nvSpPr>
        <p:spPr>
          <a:xfrm>
            <a:off x="311700" y="445025"/>
            <a:ext cx="8520599" cy="6132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71600"/>
            <a:ext cx="8520599" cy="33972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599" cy="6132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1"/>
          </p:nvPr>
        </p:nvSpPr>
        <p:spPr>
          <a:xfrm>
            <a:off x="311700" y="1171675"/>
            <a:ext cx="3999899" cy="33972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6" name="Shape 26"/>
          <p:cNvSpPr txBox="1">
            <a:spLocks noGrp="1"/>
          </p:cNvSpPr>
          <p:nvPr>
            <p:ph type="body" idx="2"/>
          </p:nvPr>
        </p:nvSpPr>
        <p:spPr>
          <a:xfrm>
            <a:off x="4832400" y="1171675"/>
            <a:ext cx="3999899" cy="33972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599" cy="6132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3" name="Shape 33"/>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04000" cy="4090800"/>
          </a:xfrm>
          <a:prstGeom prst="rect">
            <a:avLst/>
          </a:prstGeom>
        </p:spPr>
        <p:txBody>
          <a:bodyPr lIns="91425" tIns="91425" rIns="91425" bIns="91425" anchor="ctr" anchorCtr="0"/>
          <a:lstStyle>
            <a:lvl1pPr>
              <a:spcBef>
                <a:spcPts val="0"/>
              </a:spcBef>
              <a:buClr>
                <a:schemeClr val="accent1"/>
              </a:buClr>
              <a:buSzPct val="100000"/>
              <a:defRPr sz="5400">
                <a:solidFill>
                  <a:schemeClr val="accent1"/>
                </a:solidFill>
              </a:defRPr>
            </a:lvl1pPr>
            <a:lvl2pPr>
              <a:spcBef>
                <a:spcPts val="0"/>
              </a:spcBef>
              <a:buClr>
                <a:schemeClr val="accent1"/>
              </a:buClr>
              <a:buSzPct val="100000"/>
              <a:defRPr sz="5400">
                <a:solidFill>
                  <a:schemeClr val="accent1"/>
                </a:solidFill>
              </a:defRPr>
            </a:lvl2pPr>
            <a:lvl3pPr>
              <a:spcBef>
                <a:spcPts val="0"/>
              </a:spcBef>
              <a:buClr>
                <a:schemeClr val="accent1"/>
              </a:buClr>
              <a:buSzPct val="100000"/>
              <a:defRPr sz="5400">
                <a:solidFill>
                  <a:schemeClr val="accent1"/>
                </a:solidFill>
              </a:defRPr>
            </a:lvl3pPr>
            <a:lvl4pPr>
              <a:spcBef>
                <a:spcPts val="0"/>
              </a:spcBef>
              <a:buClr>
                <a:schemeClr val="accent1"/>
              </a:buClr>
              <a:buSzPct val="100000"/>
              <a:defRPr sz="5400">
                <a:solidFill>
                  <a:schemeClr val="accent1"/>
                </a:solidFill>
              </a:defRPr>
            </a:lvl4pPr>
            <a:lvl5pPr>
              <a:spcBef>
                <a:spcPts val="0"/>
              </a:spcBef>
              <a:buClr>
                <a:schemeClr val="accent1"/>
              </a:buClr>
              <a:buSzPct val="100000"/>
              <a:defRPr sz="5400">
                <a:solidFill>
                  <a:schemeClr val="accent1"/>
                </a:solidFill>
              </a:defRPr>
            </a:lvl5pPr>
            <a:lvl6pPr>
              <a:spcBef>
                <a:spcPts val="0"/>
              </a:spcBef>
              <a:buClr>
                <a:schemeClr val="accent1"/>
              </a:buClr>
              <a:buSzPct val="100000"/>
              <a:defRPr sz="5400">
                <a:solidFill>
                  <a:schemeClr val="accent1"/>
                </a:solidFill>
              </a:defRPr>
            </a:lvl6pPr>
            <a:lvl7pPr>
              <a:spcBef>
                <a:spcPts val="0"/>
              </a:spcBef>
              <a:buClr>
                <a:schemeClr val="accent1"/>
              </a:buClr>
              <a:buSzPct val="100000"/>
              <a:defRPr sz="5400">
                <a:solidFill>
                  <a:schemeClr val="accent1"/>
                </a:solidFill>
              </a:defRPr>
            </a:lvl7pPr>
            <a:lvl8pPr>
              <a:spcBef>
                <a:spcPts val="0"/>
              </a:spcBef>
              <a:buClr>
                <a:schemeClr val="accent1"/>
              </a:buClr>
              <a:buSzPct val="100000"/>
              <a:defRPr sz="5400">
                <a:solidFill>
                  <a:schemeClr val="accent1"/>
                </a:solidFill>
              </a:defRPr>
            </a:lvl8pPr>
            <a:lvl9pPr>
              <a:spcBef>
                <a:spcPts val="0"/>
              </a:spcBef>
              <a:buClr>
                <a:schemeClr val="accent1"/>
              </a:buClr>
              <a:buSzPct val="100000"/>
              <a:defRPr sz="5400">
                <a:solidFill>
                  <a:schemeClr val="accent1"/>
                </a:solidFill>
              </a:defRPr>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40" name="Shape 40"/>
          <p:cNvCxnSpPr/>
          <p:nvPr/>
        </p:nvCxnSpPr>
        <p:spPr>
          <a:xfrm>
            <a:off x="5029675" y="4495500"/>
            <a:ext cx="686399" cy="0"/>
          </a:xfrm>
          <a:prstGeom prst="straightConnector1">
            <a:avLst/>
          </a:prstGeom>
          <a:noFill/>
          <a:ln w="19050" cap="flat" cmpd="sng">
            <a:solidFill>
              <a:schemeClr val="lt2"/>
            </a:solidFill>
            <a:prstDash val="solid"/>
            <a:round/>
            <a:headEnd type="none" w="med" len="med"/>
            <a:tailEnd type="none" w="med" len="med"/>
          </a:ln>
        </p:spPr>
      </p:cxnSp>
      <p:sp>
        <p:nvSpPr>
          <p:cNvPr id="41" name="Shape 41"/>
          <p:cNvSpPr txBox="1">
            <a:spLocks noGrp="1"/>
          </p:cNvSpPr>
          <p:nvPr>
            <p:ph type="title"/>
          </p:nvPr>
        </p:nvSpPr>
        <p:spPr>
          <a:xfrm>
            <a:off x="265500" y="1382350"/>
            <a:ext cx="4045199" cy="1333200"/>
          </a:xfrm>
          <a:prstGeom prst="rect">
            <a:avLst/>
          </a:prstGeom>
        </p:spPr>
        <p:txBody>
          <a:bodyPr lIns="91425" tIns="91425" rIns="91425" bIns="91425" anchor="b" anchorCtr="0"/>
          <a:lstStyle>
            <a:lvl1pPr algn="ctr">
              <a:spcBef>
                <a:spcPts val="0"/>
              </a:spcBef>
              <a:buClr>
                <a:schemeClr val="lt2"/>
              </a:buClr>
              <a:buSzPct val="100000"/>
              <a:defRPr sz="4200">
                <a:solidFill>
                  <a:schemeClr val="lt2"/>
                </a:solidFill>
              </a:defRPr>
            </a:lvl1pPr>
            <a:lvl2pPr algn="ctr">
              <a:spcBef>
                <a:spcPts val="0"/>
              </a:spcBef>
              <a:buClr>
                <a:schemeClr val="lt2"/>
              </a:buClr>
              <a:buSzPct val="100000"/>
              <a:defRPr sz="4200">
                <a:solidFill>
                  <a:schemeClr val="lt2"/>
                </a:solidFill>
              </a:defRPr>
            </a:lvl2pPr>
            <a:lvl3pPr algn="ctr">
              <a:spcBef>
                <a:spcPts val="0"/>
              </a:spcBef>
              <a:buClr>
                <a:schemeClr val="lt2"/>
              </a:buClr>
              <a:buSzPct val="100000"/>
              <a:defRPr sz="4200">
                <a:solidFill>
                  <a:schemeClr val="lt2"/>
                </a:solidFill>
              </a:defRPr>
            </a:lvl3pPr>
            <a:lvl4pPr algn="ctr">
              <a:spcBef>
                <a:spcPts val="0"/>
              </a:spcBef>
              <a:buClr>
                <a:schemeClr val="lt2"/>
              </a:buClr>
              <a:buSzPct val="100000"/>
              <a:defRPr sz="4200">
                <a:solidFill>
                  <a:schemeClr val="lt2"/>
                </a:solidFill>
              </a:defRPr>
            </a:lvl4pPr>
            <a:lvl5pPr algn="ctr">
              <a:spcBef>
                <a:spcPts val="0"/>
              </a:spcBef>
              <a:buClr>
                <a:schemeClr val="lt2"/>
              </a:buClr>
              <a:buSzPct val="100000"/>
              <a:defRPr sz="4200">
                <a:solidFill>
                  <a:schemeClr val="lt2"/>
                </a:solidFill>
              </a:defRPr>
            </a:lvl5pPr>
            <a:lvl6pPr algn="ctr">
              <a:spcBef>
                <a:spcPts val="0"/>
              </a:spcBef>
              <a:buClr>
                <a:schemeClr val="lt2"/>
              </a:buClr>
              <a:buSzPct val="100000"/>
              <a:defRPr sz="4200">
                <a:solidFill>
                  <a:schemeClr val="lt2"/>
                </a:solidFill>
              </a:defRPr>
            </a:lvl6pPr>
            <a:lvl7pPr algn="ctr">
              <a:spcBef>
                <a:spcPts val="0"/>
              </a:spcBef>
              <a:buClr>
                <a:schemeClr val="lt2"/>
              </a:buClr>
              <a:buSzPct val="100000"/>
              <a:defRPr sz="4200">
                <a:solidFill>
                  <a:schemeClr val="lt2"/>
                </a:solidFill>
              </a:defRPr>
            </a:lvl7pPr>
            <a:lvl8pPr algn="ctr">
              <a:spcBef>
                <a:spcPts val="0"/>
              </a:spcBef>
              <a:buClr>
                <a:schemeClr val="lt2"/>
              </a:buClr>
              <a:buSzPct val="100000"/>
              <a:defRPr sz="4200">
                <a:solidFill>
                  <a:schemeClr val="lt2"/>
                </a:solidFill>
              </a:defRPr>
            </a:lvl8pPr>
            <a:lvl9pPr algn="ctr">
              <a:spcBef>
                <a:spcPts val="0"/>
              </a:spcBef>
              <a:buClr>
                <a:schemeClr val="lt2"/>
              </a:buClr>
              <a:buSzPct val="100000"/>
              <a:defRPr sz="4200">
                <a:solidFill>
                  <a:schemeClr val="lt2"/>
                </a:solidFill>
              </a:defRPr>
            </a:lvl9pPr>
          </a:lstStyle>
          <a:p>
            <a:endParaRPr/>
          </a:p>
        </p:txBody>
      </p:sp>
      <p:sp>
        <p:nvSpPr>
          <p:cNvPr id="42" name="Shape 42"/>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613200"/>
          </a:xfrm>
          <a:prstGeom prst="rect">
            <a:avLst/>
          </a:prstGeom>
          <a:noFill/>
          <a:ln>
            <a:noFill/>
          </a:ln>
        </p:spPr>
        <p:txBody>
          <a:bodyPr lIns="91425" tIns="91425" rIns="91425" bIns="91425" anchor="t" anchorCtr="0"/>
          <a:lstStyle>
            <a:lvl1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6" name="Shape 6"/>
          <p:cNvSpPr txBox="1">
            <a:spLocks noGrp="1"/>
          </p:cNvSpPr>
          <p:nvPr>
            <p:ph type="body" idx="1"/>
          </p:nvPr>
        </p:nvSpPr>
        <p:spPr>
          <a:xfrm>
            <a:off x="311700" y="1171600"/>
            <a:ext cx="8520599" cy="33972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azaranet.com/who.html#minority" TargetMode="External"/><Relationship Id="rId7" Type="http://schemas.openxmlformats.org/officeDocument/2006/relationships/hyperlink" Target="http://www.hazaranet.com/who.html#mountains"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hyperlink" Target="http://www.hazaranet.com/who.html#dari" TargetMode="External"/><Relationship Id="rId5" Type="http://schemas.openxmlformats.org/officeDocument/2006/relationships/hyperlink" Target="http://www.hazaranet.com/who.html#mongol" TargetMode="External"/><Relationship Id="rId4" Type="http://schemas.openxmlformats.org/officeDocument/2006/relationships/hyperlink" Target="http://www.hazaranet.com/who.html#musli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khaledhosseinifoundation.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woodhaven.k12.mi.us/common/pages/DisplayFile.aspx?itemId=17954638"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sites.google.com/site/athousandsplendidsunslhs/afghan-terms-and-defini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512700" y="2801800"/>
            <a:ext cx="8118599" cy="1522800"/>
          </a:xfrm>
          <a:prstGeom prst="rect">
            <a:avLst/>
          </a:prstGeom>
        </p:spPr>
        <p:txBody>
          <a:bodyPr lIns="91425" tIns="91425" rIns="91425" bIns="91425" anchor="b" anchorCtr="0">
            <a:noAutofit/>
          </a:bodyPr>
          <a:lstStyle/>
          <a:p>
            <a:pPr rtl="0">
              <a:spcBef>
                <a:spcPts val="0"/>
              </a:spcBef>
              <a:buNone/>
            </a:pPr>
            <a:r>
              <a:rPr lang="en" sz="4800" i="1">
                <a:solidFill>
                  <a:schemeClr val="lt2"/>
                </a:solidFill>
                <a:latin typeface="Garamond"/>
                <a:ea typeface="Garamond"/>
                <a:cs typeface="Garamond"/>
                <a:sym typeface="Garamond"/>
              </a:rPr>
              <a:t>A Thousand Splendid Suns</a:t>
            </a:r>
          </a:p>
          <a:p>
            <a:pPr rtl="0">
              <a:spcBef>
                <a:spcPts val="0"/>
              </a:spcBef>
              <a:buNone/>
            </a:pPr>
            <a:r>
              <a:rPr lang="en" sz="4800" i="1">
                <a:solidFill>
                  <a:schemeClr val="lt2"/>
                </a:solidFill>
                <a:latin typeface="Garamond"/>
                <a:ea typeface="Garamond"/>
                <a:cs typeface="Garamond"/>
                <a:sym typeface="Garamond"/>
              </a:rPr>
              <a:t>The Kite Runner</a:t>
            </a:r>
          </a:p>
          <a:p>
            <a:pPr>
              <a:spcBef>
                <a:spcPts val="0"/>
              </a:spcBef>
              <a:buNone/>
            </a:pPr>
            <a:r>
              <a:rPr lang="en" sz="4800">
                <a:solidFill>
                  <a:schemeClr val="lt2"/>
                </a:solidFill>
                <a:latin typeface="Garamond"/>
                <a:ea typeface="Garamond"/>
                <a:cs typeface="Garamond"/>
                <a:sym typeface="Garamond"/>
              </a:rPr>
              <a:t>by Khaled Hosseini</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65175" y="47150"/>
            <a:ext cx="8595600" cy="507300"/>
          </a:xfrm>
          <a:prstGeom prst="rect">
            <a:avLst/>
          </a:prstGeom>
        </p:spPr>
        <p:txBody>
          <a:bodyPr lIns="91425" tIns="91425" rIns="91425" bIns="91425" anchor="ctr" anchorCtr="0">
            <a:noAutofit/>
          </a:bodyPr>
          <a:lstStyle/>
          <a:p>
            <a:pPr lvl="0" algn="ctr" rtl="0">
              <a:spcBef>
                <a:spcPts val="0"/>
              </a:spcBef>
              <a:buNone/>
            </a:pPr>
            <a:r>
              <a:rPr lang="en" sz="3600">
                <a:solidFill>
                  <a:schemeClr val="lt2"/>
                </a:solidFill>
                <a:latin typeface="Garamond"/>
                <a:ea typeface="Garamond"/>
                <a:cs typeface="Garamond"/>
                <a:sym typeface="Garamond"/>
              </a:rPr>
              <a:t>Pashtun/Hazara </a:t>
            </a:r>
          </a:p>
        </p:txBody>
      </p:sp>
      <p:sp>
        <p:nvSpPr>
          <p:cNvPr id="117" name="Shape 117"/>
          <p:cNvSpPr txBox="1"/>
          <p:nvPr/>
        </p:nvSpPr>
        <p:spPr>
          <a:xfrm>
            <a:off x="165175" y="554450"/>
            <a:ext cx="8849100" cy="1510200"/>
          </a:xfrm>
          <a:prstGeom prst="rect">
            <a:avLst/>
          </a:prstGeom>
          <a:noFill/>
          <a:ln>
            <a:noFill/>
          </a:ln>
        </p:spPr>
        <p:txBody>
          <a:bodyPr lIns="91425" tIns="91425" rIns="91425" bIns="91425" anchor="t" anchorCtr="0">
            <a:noAutofit/>
          </a:bodyPr>
          <a:lstStyle/>
          <a:p>
            <a:pPr lvl="0" rtl="0">
              <a:spcBef>
                <a:spcPts val="0"/>
              </a:spcBef>
              <a:buNone/>
            </a:pPr>
            <a:r>
              <a:rPr lang="en" sz="2400">
                <a:solidFill>
                  <a:schemeClr val="lt2"/>
                </a:solidFill>
                <a:highlight>
                  <a:srgbClr val="000000"/>
                </a:highlight>
                <a:latin typeface="Garamond"/>
                <a:ea typeface="Garamond"/>
                <a:cs typeface="Garamond"/>
                <a:sym typeface="Garamond"/>
              </a:rPr>
              <a:t>Pashtun: “a people who live in southeastern Afghanistan and the northwestern province of Pakistan. They are one of the largest ethnic groups in Afghanistan.” They practice Sunni Islam. </a:t>
            </a:r>
            <a:r>
              <a:rPr lang="en" sz="2400">
                <a:solidFill>
                  <a:schemeClr val="dk1"/>
                </a:solidFill>
              </a:rPr>
              <a:t>"</a:t>
            </a:r>
            <a:r>
              <a:rPr lang="en" sz="2400">
                <a:solidFill>
                  <a:schemeClr val="lt2"/>
                </a:solidFill>
                <a:highlight>
                  <a:srgbClr val="000000"/>
                </a:highlight>
                <a:latin typeface="Garamond"/>
                <a:ea typeface="Garamond"/>
                <a:cs typeface="Garamond"/>
                <a:sym typeface="Garamond"/>
              </a:rPr>
              <a:t>Pashtun." </a:t>
            </a:r>
            <a:r>
              <a:rPr lang="en" sz="2400" i="1">
                <a:solidFill>
                  <a:schemeClr val="lt2"/>
                </a:solidFill>
                <a:highlight>
                  <a:srgbClr val="000000"/>
                </a:highlight>
                <a:latin typeface="Garamond"/>
                <a:ea typeface="Garamond"/>
                <a:cs typeface="Garamond"/>
                <a:sym typeface="Garamond"/>
              </a:rPr>
              <a:t>- Introduction, Location, Language, Folklore, Religion, Major Holidays, Rites of Passage</a:t>
            </a:r>
            <a:r>
              <a:rPr lang="en" sz="2400">
                <a:solidFill>
                  <a:schemeClr val="lt2"/>
                </a:solidFill>
                <a:highlight>
                  <a:srgbClr val="000000"/>
                </a:highlight>
                <a:latin typeface="Garamond"/>
                <a:ea typeface="Garamond"/>
                <a:cs typeface="Garamond"/>
                <a:sym typeface="Garamond"/>
              </a:rPr>
              <a:t>. Countries and Their Cultures. Web. 06 Oct. 2015.</a:t>
            </a:r>
          </a:p>
          <a:p>
            <a:pPr lvl="0" rtl="0">
              <a:spcBef>
                <a:spcPts val="0"/>
              </a:spcBef>
              <a:buNone/>
            </a:pPr>
            <a:endParaRPr sz="2400">
              <a:solidFill>
                <a:schemeClr val="lt2"/>
              </a:solidFill>
              <a:highlight>
                <a:srgbClr val="000000"/>
              </a:highlight>
              <a:latin typeface="Garamond"/>
              <a:ea typeface="Garamond"/>
              <a:cs typeface="Garamond"/>
              <a:sym typeface="Garamond"/>
            </a:endParaRPr>
          </a:p>
          <a:p>
            <a:pPr rtl="0">
              <a:spcBef>
                <a:spcPts val="0"/>
              </a:spcBef>
              <a:buNone/>
            </a:pPr>
            <a:r>
              <a:rPr lang="en" sz="2400">
                <a:solidFill>
                  <a:schemeClr val="dk1"/>
                </a:solidFill>
              </a:rPr>
              <a:t> </a:t>
            </a:r>
            <a:r>
              <a:rPr lang="en" sz="2400">
                <a:solidFill>
                  <a:schemeClr val="lt2"/>
                </a:solidFill>
                <a:highlight>
                  <a:srgbClr val="000000"/>
                </a:highlight>
                <a:latin typeface="Garamond"/>
                <a:ea typeface="Garamond"/>
                <a:cs typeface="Garamond"/>
                <a:sym typeface="Garamond"/>
              </a:rPr>
              <a:t>Hazara: “The Hazara are a </a:t>
            </a:r>
            <a:r>
              <a:rPr lang="en" sz="2400">
                <a:solidFill>
                  <a:schemeClr val="lt2"/>
                </a:solidFill>
                <a:highlight>
                  <a:srgbClr val="000000"/>
                </a:highlight>
                <a:latin typeface="Garamond"/>
                <a:ea typeface="Garamond"/>
                <a:cs typeface="Garamond"/>
                <a:sym typeface="Garamond"/>
                <a:hlinkClick r:id="rId3"/>
              </a:rPr>
              <a:t>minority</a:t>
            </a:r>
            <a:r>
              <a:rPr lang="en" sz="2400">
                <a:solidFill>
                  <a:schemeClr val="lt2"/>
                </a:solidFill>
                <a:highlight>
                  <a:srgbClr val="000000"/>
                </a:highlight>
                <a:latin typeface="Garamond"/>
                <a:ea typeface="Garamond"/>
                <a:cs typeface="Garamond"/>
                <a:sym typeface="Garamond"/>
              </a:rPr>
              <a:t>, </a:t>
            </a:r>
            <a:r>
              <a:rPr lang="en" sz="2400">
                <a:solidFill>
                  <a:schemeClr val="lt2"/>
                </a:solidFill>
                <a:highlight>
                  <a:srgbClr val="000000"/>
                </a:highlight>
                <a:latin typeface="Garamond"/>
                <a:ea typeface="Garamond"/>
                <a:cs typeface="Garamond"/>
                <a:sym typeface="Garamond"/>
                <a:hlinkClick r:id="rId4"/>
              </a:rPr>
              <a:t>Shia Muslim</a:t>
            </a:r>
            <a:r>
              <a:rPr lang="en" sz="2400">
                <a:solidFill>
                  <a:schemeClr val="lt2"/>
                </a:solidFill>
                <a:highlight>
                  <a:srgbClr val="000000"/>
                </a:highlight>
                <a:latin typeface="Garamond"/>
                <a:ea typeface="Garamond"/>
                <a:cs typeface="Garamond"/>
                <a:sym typeface="Garamond"/>
              </a:rPr>
              <a:t>,</a:t>
            </a:r>
            <a:r>
              <a:rPr lang="en" sz="2400">
                <a:solidFill>
                  <a:schemeClr val="lt2"/>
                </a:solidFill>
                <a:highlight>
                  <a:srgbClr val="000000"/>
                </a:highlight>
                <a:latin typeface="Garamond"/>
                <a:ea typeface="Garamond"/>
                <a:cs typeface="Garamond"/>
                <a:sym typeface="Garamond"/>
                <a:hlinkClick r:id="rId5"/>
              </a:rPr>
              <a:t>Turko-Mongol people</a:t>
            </a:r>
            <a:r>
              <a:rPr lang="en" sz="2400">
                <a:solidFill>
                  <a:schemeClr val="lt2"/>
                </a:solidFill>
                <a:highlight>
                  <a:srgbClr val="000000"/>
                </a:highlight>
                <a:latin typeface="Garamond"/>
                <a:ea typeface="Garamond"/>
                <a:cs typeface="Garamond"/>
                <a:sym typeface="Garamond"/>
              </a:rPr>
              <a:t>, </a:t>
            </a:r>
            <a:r>
              <a:rPr lang="en" sz="2400">
                <a:solidFill>
                  <a:schemeClr val="lt2"/>
                </a:solidFill>
                <a:highlight>
                  <a:srgbClr val="000000"/>
                </a:highlight>
                <a:latin typeface="Garamond"/>
                <a:ea typeface="Garamond"/>
                <a:cs typeface="Garamond"/>
                <a:sym typeface="Garamond"/>
                <a:hlinkClick r:id="rId6"/>
              </a:rPr>
              <a:t>speaking a Persian language</a:t>
            </a:r>
            <a:r>
              <a:rPr lang="en" sz="2400">
                <a:solidFill>
                  <a:schemeClr val="lt2"/>
                </a:solidFill>
                <a:highlight>
                  <a:srgbClr val="000000"/>
                </a:highlight>
                <a:latin typeface="Garamond"/>
                <a:ea typeface="Garamond"/>
                <a:cs typeface="Garamond"/>
                <a:sym typeface="Garamond"/>
              </a:rPr>
              <a:t>, from the </a:t>
            </a:r>
            <a:r>
              <a:rPr lang="en" sz="2400">
                <a:solidFill>
                  <a:schemeClr val="lt2"/>
                </a:solidFill>
                <a:highlight>
                  <a:srgbClr val="000000"/>
                </a:highlight>
                <a:latin typeface="Garamond"/>
                <a:ea typeface="Garamond"/>
                <a:cs typeface="Garamond"/>
                <a:sym typeface="Garamond"/>
                <a:hlinkClick r:id="rId7"/>
              </a:rPr>
              <a:t>high mountains of Central Afghanistan</a:t>
            </a:r>
            <a:r>
              <a:rPr lang="en" sz="2400">
                <a:solidFill>
                  <a:schemeClr val="lt2"/>
                </a:solidFill>
                <a:highlight>
                  <a:srgbClr val="000000"/>
                </a:highlight>
                <a:latin typeface="Garamond"/>
                <a:ea typeface="Garamond"/>
                <a:cs typeface="Garamond"/>
                <a:sym typeface="Garamond"/>
              </a:rPr>
              <a:t>.” </a:t>
            </a:r>
          </a:p>
          <a:p>
            <a:pPr lvl="0" rtl="0">
              <a:spcBef>
                <a:spcPts val="0"/>
              </a:spcBef>
              <a:buNone/>
            </a:pPr>
            <a:r>
              <a:rPr lang="en" sz="1100">
                <a:solidFill>
                  <a:schemeClr val="lt2"/>
                </a:solidFill>
                <a:highlight>
                  <a:srgbClr val="000000"/>
                </a:highlight>
                <a:latin typeface="Garamond"/>
                <a:ea typeface="Garamond"/>
                <a:cs typeface="Garamond"/>
                <a:sym typeface="Garamond"/>
              </a:rPr>
              <a:t>                                                                                                                                               "Who Are the Hazara?" </a:t>
            </a:r>
            <a:r>
              <a:rPr lang="en" sz="1100" i="1">
                <a:solidFill>
                  <a:schemeClr val="lt2"/>
                </a:solidFill>
                <a:highlight>
                  <a:srgbClr val="000000"/>
                </a:highlight>
                <a:latin typeface="Garamond"/>
                <a:ea typeface="Garamond"/>
                <a:cs typeface="Garamond"/>
                <a:sym typeface="Garamond"/>
              </a:rPr>
              <a:t>Who Are the Hazara?</a:t>
            </a:r>
            <a:r>
              <a:rPr lang="en" sz="1100">
                <a:solidFill>
                  <a:schemeClr val="lt2"/>
                </a:solidFill>
                <a:highlight>
                  <a:srgbClr val="000000"/>
                </a:highlight>
                <a:latin typeface="Garamond"/>
                <a:ea typeface="Garamond"/>
                <a:cs typeface="Garamond"/>
                <a:sym typeface="Garamond"/>
              </a:rPr>
              <a:t> Web. 06 Oct. 2015.</a:t>
            </a:r>
          </a:p>
          <a:p>
            <a:pPr lvl="0" rtl="0">
              <a:spcBef>
                <a:spcPts val="0"/>
              </a:spcBef>
              <a:buNone/>
            </a:pPr>
            <a:endParaRPr>
              <a:solidFill>
                <a:schemeClr val="lt2"/>
              </a:solidFill>
              <a:highlight>
                <a:srgbClr val="000000"/>
              </a:highlight>
              <a:latin typeface="Garamond"/>
              <a:ea typeface="Garamond"/>
              <a:cs typeface="Garamond"/>
              <a:sym typeface="Garamond"/>
            </a:endParaRPr>
          </a:p>
          <a:p>
            <a:pPr lvl="0" rtl="0">
              <a:spcBef>
                <a:spcPts val="0"/>
              </a:spcBef>
              <a:buNone/>
            </a:pPr>
            <a:endParaRPr>
              <a:solidFill>
                <a:schemeClr val="lt2"/>
              </a:solidFill>
              <a:highlight>
                <a:srgbClr val="000000"/>
              </a:highlight>
              <a:latin typeface="Garamond"/>
              <a:ea typeface="Garamond"/>
              <a:cs typeface="Garamond"/>
              <a:sym typeface="Garamond"/>
            </a:endParaRPr>
          </a:p>
          <a:p>
            <a:pPr lvl="0" rtl="0">
              <a:spcBef>
                <a:spcPts val="0"/>
              </a:spcBef>
              <a:buNone/>
            </a:pPr>
            <a:endParaRPr>
              <a:solidFill>
                <a:schemeClr val="lt2"/>
              </a:solidFill>
              <a:highlight>
                <a:srgbClr val="000000"/>
              </a:highlight>
              <a:latin typeface="Garamond"/>
              <a:ea typeface="Garamond"/>
              <a:cs typeface="Garamond"/>
              <a:sym typeface="Garamond"/>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240625" y="47150"/>
            <a:ext cx="8484600" cy="507300"/>
          </a:xfrm>
          <a:prstGeom prst="rect">
            <a:avLst/>
          </a:prstGeom>
        </p:spPr>
        <p:txBody>
          <a:bodyPr lIns="91425" tIns="91425" rIns="91425" bIns="91425" anchor="ctr" anchorCtr="0">
            <a:noAutofit/>
          </a:bodyPr>
          <a:lstStyle/>
          <a:p>
            <a:pPr lvl="0" algn="ctr" rtl="0">
              <a:spcBef>
                <a:spcPts val="0"/>
              </a:spcBef>
              <a:buNone/>
            </a:pPr>
            <a:r>
              <a:rPr lang="en" sz="3600">
                <a:solidFill>
                  <a:schemeClr val="lt2"/>
                </a:solidFill>
                <a:latin typeface="Garamond"/>
                <a:ea typeface="Garamond"/>
                <a:cs typeface="Garamond"/>
                <a:sym typeface="Garamond"/>
              </a:rPr>
              <a:t>Sunni/Shia</a:t>
            </a:r>
          </a:p>
        </p:txBody>
      </p:sp>
      <p:sp>
        <p:nvSpPr>
          <p:cNvPr id="123" name="Shape 123"/>
          <p:cNvSpPr txBox="1"/>
          <p:nvPr/>
        </p:nvSpPr>
        <p:spPr>
          <a:xfrm>
            <a:off x="82600" y="632775"/>
            <a:ext cx="8931600" cy="4510800"/>
          </a:xfrm>
          <a:prstGeom prst="rect">
            <a:avLst/>
          </a:prstGeom>
          <a:noFill/>
          <a:ln>
            <a:noFill/>
          </a:ln>
        </p:spPr>
        <p:txBody>
          <a:bodyPr lIns="91425" tIns="91425" rIns="91425" bIns="91425" anchor="t" anchorCtr="0">
            <a:noAutofit/>
          </a:bodyPr>
          <a:lstStyle/>
          <a:p>
            <a:pPr lvl="0" rtl="0">
              <a:spcBef>
                <a:spcPts val="0"/>
              </a:spcBef>
              <a:buNone/>
            </a:pPr>
            <a:r>
              <a:rPr lang="en">
                <a:solidFill>
                  <a:schemeClr val="lt2"/>
                </a:solidFill>
                <a:latin typeface="Garamond"/>
                <a:ea typeface="Garamond"/>
                <a:cs typeface="Garamond"/>
                <a:sym typeface="Garamond"/>
              </a:rPr>
              <a:t>Sunni v. Shia:</a:t>
            </a:r>
          </a:p>
          <a:p>
            <a:pPr lvl="0" rtl="0">
              <a:lnSpc>
                <a:spcPct val="100000"/>
              </a:lnSpc>
              <a:spcBef>
                <a:spcPts val="0"/>
              </a:spcBef>
              <a:buNone/>
            </a:pPr>
            <a:r>
              <a:rPr lang="en">
                <a:solidFill>
                  <a:schemeClr val="lt2"/>
                </a:solidFill>
                <a:highlight>
                  <a:srgbClr val="000000"/>
                </a:highlight>
                <a:latin typeface="Garamond"/>
                <a:ea typeface="Garamond"/>
                <a:cs typeface="Garamond"/>
                <a:sym typeface="Garamond"/>
              </a:rPr>
              <a:t>“Muslims are split into two main branches, the Sunnis and Shia. The split originates in a dispute soon after the death of the Prophet Muhammad over who should lead the Muslim community.</a:t>
            </a:r>
          </a:p>
          <a:p>
            <a:pPr lvl="0" rtl="0">
              <a:lnSpc>
                <a:spcPct val="100000"/>
              </a:lnSpc>
              <a:spcBef>
                <a:spcPts val="0"/>
              </a:spcBef>
              <a:buNone/>
            </a:pPr>
            <a:r>
              <a:rPr lang="en">
                <a:solidFill>
                  <a:schemeClr val="lt2"/>
                </a:solidFill>
                <a:highlight>
                  <a:srgbClr val="000000"/>
                </a:highlight>
                <a:latin typeface="Garamond"/>
                <a:ea typeface="Garamond"/>
                <a:cs typeface="Garamond"/>
                <a:sym typeface="Garamond"/>
              </a:rPr>
              <a:t>The great majority of Muslims are Sunnis - estimates suggest the figure is somewhere between 85% and 90%.</a:t>
            </a:r>
          </a:p>
          <a:p>
            <a:pPr lvl="0" rtl="0">
              <a:lnSpc>
                <a:spcPct val="100000"/>
              </a:lnSpc>
              <a:spcBef>
                <a:spcPts val="0"/>
              </a:spcBef>
              <a:buNone/>
            </a:pPr>
            <a:r>
              <a:rPr lang="en">
                <a:solidFill>
                  <a:schemeClr val="lt2"/>
                </a:solidFill>
                <a:highlight>
                  <a:srgbClr val="000000"/>
                </a:highlight>
                <a:latin typeface="Garamond"/>
                <a:ea typeface="Garamond"/>
                <a:cs typeface="Garamond"/>
                <a:sym typeface="Garamond"/>
              </a:rPr>
              <a:t>Members of the two sects have co-existed for centuries and share many fundamental beliefs and practices.</a:t>
            </a:r>
          </a:p>
          <a:p>
            <a:pPr lvl="0" rtl="0">
              <a:lnSpc>
                <a:spcPct val="100000"/>
              </a:lnSpc>
              <a:spcBef>
                <a:spcPts val="0"/>
              </a:spcBef>
              <a:buNone/>
            </a:pPr>
            <a:r>
              <a:rPr lang="en">
                <a:solidFill>
                  <a:schemeClr val="lt2"/>
                </a:solidFill>
                <a:highlight>
                  <a:srgbClr val="000000"/>
                </a:highlight>
                <a:latin typeface="Garamond"/>
                <a:ea typeface="Garamond"/>
                <a:cs typeface="Garamond"/>
                <a:sym typeface="Garamond"/>
              </a:rPr>
              <a:t>Though they may not interact much outside the public sphere, there are always exceptions. In urban Iraq, for instance, intermarriage between Sunnis and Shia was, until recently, quite common.</a:t>
            </a:r>
          </a:p>
          <a:p>
            <a:pPr lvl="0" rtl="0">
              <a:lnSpc>
                <a:spcPct val="100000"/>
              </a:lnSpc>
              <a:spcBef>
                <a:spcPts val="0"/>
              </a:spcBef>
              <a:buNone/>
            </a:pPr>
            <a:r>
              <a:rPr lang="en">
                <a:solidFill>
                  <a:schemeClr val="lt2"/>
                </a:solidFill>
                <a:highlight>
                  <a:srgbClr val="000000"/>
                </a:highlight>
                <a:latin typeface="Garamond"/>
                <a:ea typeface="Garamond"/>
                <a:cs typeface="Garamond"/>
                <a:sym typeface="Garamond"/>
              </a:rPr>
              <a:t>The differences lie in the fields of doctrine, ritual, law, theology and religious organisation.</a:t>
            </a:r>
          </a:p>
          <a:p>
            <a:pPr lvl="0" rtl="0">
              <a:lnSpc>
                <a:spcPct val="100000"/>
              </a:lnSpc>
              <a:spcBef>
                <a:spcPts val="0"/>
              </a:spcBef>
              <a:buNone/>
            </a:pPr>
            <a:endParaRPr>
              <a:solidFill>
                <a:schemeClr val="lt2"/>
              </a:solidFill>
              <a:highlight>
                <a:srgbClr val="000000"/>
              </a:highlight>
              <a:latin typeface="Garamond"/>
              <a:ea typeface="Garamond"/>
              <a:cs typeface="Garamond"/>
              <a:sym typeface="Garamond"/>
            </a:endParaRPr>
          </a:p>
          <a:p>
            <a:pPr lvl="0" rtl="0">
              <a:lnSpc>
                <a:spcPct val="100000"/>
              </a:lnSpc>
              <a:spcBef>
                <a:spcPts val="0"/>
              </a:spcBef>
              <a:buNone/>
            </a:pPr>
            <a:r>
              <a:rPr lang="en">
                <a:solidFill>
                  <a:schemeClr val="lt2"/>
                </a:solidFill>
                <a:highlight>
                  <a:srgbClr val="000000"/>
                </a:highlight>
                <a:latin typeface="Garamond"/>
                <a:ea typeface="Garamond"/>
                <a:cs typeface="Garamond"/>
                <a:sym typeface="Garamond"/>
              </a:rPr>
              <a:t>“Sunni Muslims regard themselves as the orthodox and traditionalist branch of Islam...Sunnis venerate all the prophets mentioned in the Koran, but particularly Muhammad as the final prophet. All subsequent Muslim leaders are seen as temporal figures. In contrast to Shia, Sunni religious teachers and leaders have historically come under state control.</a:t>
            </a:r>
          </a:p>
          <a:p>
            <a:pPr lvl="0" rtl="0">
              <a:lnSpc>
                <a:spcPct val="100000"/>
              </a:lnSpc>
              <a:spcBef>
                <a:spcPts val="0"/>
              </a:spcBef>
              <a:buNone/>
            </a:pPr>
            <a:r>
              <a:rPr lang="en">
                <a:solidFill>
                  <a:schemeClr val="lt2"/>
                </a:solidFill>
                <a:highlight>
                  <a:srgbClr val="000000"/>
                </a:highlight>
                <a:latin typeface="Garamond"/>
                <a:ea typeface="Garamond"/>
                <a:cs typeface="Garamond"/>
                <a:sym typeface="Garamond"/>
              </a:rPr>
              <a:t>The Sunni tradition also emphasises a codified system of Islamic law and adherence to four schools of law.</a:t>
            </a:r>
          </a:p>
          <a:p>
            <a:pPr lvl="0" rtl="0">
              <a:lnSpc>
                <a:spcPct val="100000"/>
              </a:lnSpc>
              <a:spcBef>
                <a:spcPts val="0"/>
              </a:spcBef>
              <a:buNone/>
            </a:pPr>
            <a:endParaRPr>
              <a:solidFill>
                <a:schemeClr val="lt2"/>
              </a:solidFill>
              <a:highlight>
                <a:srgbClr val="000000"/>
              </a:highlight>
              <a:latin typeface="Garamond"/>
              <a:ea typeface="Garamond"/>
              <a:cs typeface="Garamond"/>
              <a:sym typeface="Garamond"/>
            </a:endParaRPr>
          </a:p>
          <a:p>
            <a:pPr lvl="0" rtl="0">
              <a:lnSpc>
                <a:spcPct val="100000"/>
              </a:lnSpc>
              <a:spcBef>
                <a:spcPts val="0"/>
              </a:spcBef>
              <a:buNone/>
            </a:pPr>
            <a:r>
              <a:rPr lang="en">
                <a:solidFill>
                  <a:schemeClr val="lt2"/>
                </a:solidFill>
                <a:highlight>
                  <a:srgbClr val="000000"/>
                </a:highlight>
                <a:latin typeface="Garamond"/>
                <a:ea typeface="Garamond"/>
                <a:cs typeface="Garamond"/>
                <a:sym typeface="Garamond"/>
              </a:rPr>
              <a:t>In early Islamic history the Shia were a political faction - literally "Shiat Ali" or the party of Ali.</a:t>
            </a:r>
          </a:p>
          <a:p>
            <a:pPr lvl="0" rtl="0">
              <a:lnSpc>
                <a:spcPct val="100000"/>
              </a:lnSpc>
              <a:spcBef>
                <a:spcPts val="0"/>
              </a:spcBef>
              <a:buNone/>
            </a:pPr>
            <a:r>
              <a:rPr lang="en">
                <a:solidFill>
                  <a:schemeClr val="lt2"/>
                </a:solidFill>
                <a:highlight>
                  <a:srgbClr val="000000"/>
                </a:highlight>
                <a:latin typeface="Garamond"/>
                <a:ea typeface="Garamond"/>
                <a:cs typeface="Garamond"/>
                <a:sym typeface="Garamond"/>
              </a:rPr>
              <a:t>The Shia claimed the right of Ali, the son-in-law of the Prophet Muhammad, and his descendants to lead the Islamic community. There is a distinctive messianic element to the faith and Shia have a hierarchy of clerics who practise independent and ongoing interpretation of Islamic texts.”</a:t>
            </a:r>
          </a:p>
          <a:p>
            <a:pPr lvl="0" rtl="0">
              <a:lnSpc>
                <a:spcPct val="100000"/>
              </a:lnSpc>
              <a:spcBef>
                <a:spcPts val="0"/>
              </a:spcBef>
              <a:buNone/>
            </a:pPr>
            <a:r>
              <a:rPr lang="en" sz="1100">
                <a:solidFill>
                  <a:schemeClr val="lt2"/>
                </a:solidFill>
                <a:latin typeface="Garamond"/>
                <a:ea typeface="Garamond"/>
                <a:cs typeface="Garamond"/>
                <a:sym typeface="Garamond"/>
              </a:rPr>
              <a:t>                                                               "Sunnis and Shia: Islam's Ancient Schism." </a:t>
            </a:r>
            <a:r>
              <a:rPr lang="en" sz="1100" i="1">
                <a:solidFill>
                  <a:schemeClr val="lt2"/>
                </a:solidFill>
                <a:latin typeface="Garamond"/>
                <a:ea typeface="Garamond"/>
                <a:cs typeface="Garamond"/>
                <a:sym typeface="Garamond"/>
              </a:rPr>
              <a:t>BBC News</a:t>
            </a:r>
            <a:r>
              <a:rPr lang="en" sz="1100">
                <a:solidFill>
                  <a:schemeClr val="lt2"/>
                </a:solidFill>
                <a:latin typeface="Garamond"/>
                <a:ea typeface="Garamond"/>
                <a:cs typeface="Garamond"/>
                <a:sym typeface="Garamond"/>
              </a:rPr>
              <a:t>. British Broadcasting Company, 20 June 2014. Web. 6 Oct. 2015.</a:t>
            </a:r>
          </a:p>
          <a:p>
            <a:pPr lvl="0" rtl="0">
              <a:lnSpc>
                <a:spcPct val="100000"/>
              </a:lnSpc>
              <a:spcBef>
                <a:spcPts val="0"/>
              </a:spcBef>
              <a:buNone/>
            </a:pPr>
            <a:endParaRPr sz="1100">
              <a:solidFill>
                <a:schemeClr val="lt2"/>
              </a:solidFill>
              <a:highlight>
                <a:srgbClr val="000000"/>
              </a:highlight>
              <a:latin typeface="Garamond"/>
              <a:ea typeface="Garamond"/>
              <a:cs typeface="Garamond"/>
              <a:sym typeface="Garamond"/>
            </a:endParaRPr>
          </a:p>
          <a:p>
            <a:pPr lvl="0" rtl="0">
              <a:lnSpc>
                <a:spcPct val="100000"/>
              </a:lnSpc>
              <a:spcBef>
                <a:spcPts val="0"/>
              </a:spcBef>
              <a:buNone/>
            </a:pPr>
            <a:endParaRPr sz="1100">
              <a:solidFill>
                <a:schemeClr val="lt2"/>
              </a:solidFill>
              <a:highlight>
                <a:srgbClr val="000000"/>
              </a:highlight>
              <a:latin typeface="Garamond"/>
              <a:ea typeface="Garamond"/>
              <a:cs typeface="Garamond"/>
              <a:sym typeface="Garamond"/>
            </a:endParaRPr>
          </a:p>
          <a:p>
            <a:pPr lvl="0" rtl="0">
              <a:lnSpc>
                <a:spcPct val="100000"/>
              </a:lnSpc>
              <a:spcBef>
                <a:spcPts val="0"/>
              </a:spcBef>
              <a:buNone/>
            </a:pPr>
            <a:endParaRPr sz="1100">
              <a:solidFill>
                <a:schemeClr val="lt2"/>
              </a:solidFill>
              <a:highlight>
                <a:srgbClr val="000000"/>
              </a:highlight>
              <a:latin typeface="Garamond"/>
              <a:ea typeface="Garamond"/>
              <a:cs typeface="Garamond"/>
              <a:sym typeface="Garamond"/>
            </a:endParaRPr>
          </a:p>
          <a:p>
            <a:pPr lvl="0" rtl="0">
              <a:lnSpc>
                <a:spcPct val="100000"/>
              </a:lnSpc>
              <a:spcBef>
                <a:spcPts val="0"/>
              </a:spcBef>
              <a:buNone/>
            </a:pPr>
            <a:endParaRPr sz="1200">
              <a:solidFill>
                <a:srgbClr val="404040"/>
              </a:solidFill>
              <a:highlight>
                <a:srgbClr val="FFFFFF"/>
              </a:highlight>
            </a:endParaRP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173550" y="704825"/>
            <a:ext cx="4116299" cy="4278300"/>
          </a:xfrm>
          <a:prstGeom prst="rect">
            <a:avLst/>
          </a:prstGeom>
          <a:noFill/>
          <a:ln>
            <a:noFill/>
          </a:ln>
        </p:spPr>
        <p:txBody>
          <a:bodyPr lIns="91425" tIns="91425" rIns="91425" bIns="91425" anchor="t" anchorCtr="0">
            <a:noAutofit/>
          </a:bodyPr>
          <a:lstStyle/>
          <a:p>
            <a:pPr marL="457200" lvl="0" indent="-228600" rtl="0">
              <a:spcBef>
                <a:spcPts val="0"/>
              </a:spcBef>
              <a:buClr>
                <a:srgbClr val="FFFFFF"/>
              </a:buClr>
              <a:buSzPct val="100000"/>
              <a:buFont typeface="Garamond"/>
            </a:pPr>
            <a:r>
              <a:rPr lang="en" sz="1800">
                <a:solidFill>
                  <a:srgbClr val="FFFFFF"/>
                </a:solidFill>
                <a:latin typeface="Garamond"/>
                <a:ea typeface="Garamond"/>
                <a:cs typeface="Garamond"/>
                <a:sym typeface="Garamond"/>
              </a:rPr>
              <a:t>For the most part, reading checks/novel discussions will be on </a:t>
            </a:r>
            <a:r>
              <a:rPr lang="en" sz="1800" u="sng">
                <a:solidFill>
                  <a:srgbClr val="FFFFFF"/>
                </a:solidFill>
                <a:latin typeface="Garamond"/>
                <a:ea typeface="Garamond"/>
                <a:cs typeface="Garamond"/>
                <a:sym typeface="Garamond"/>
              </a:rPr>
              <a:t>Mondays</a:t>
            </a:r>
            <a:r>
              <a:rPr lang="en" sz="1800">
                <a:solidFill>
                  <a:srgbClr val="FFFFFF"/>
                </a:solidFill>
                <a:latin typeface="Garamond"/>
                <a:ea typeface="Garamond"/>
                <a:cs typeface="Garamond"/>
                <a:sym typeface="Garamond"/>
              </a:rPr>
              <a:t> and </a:t>
            </a:r>
            <a:r>
              <a:rPr lang="en" sz="1800" u="sng">
                <a:solidFill>
                  <a:srgbClr val="FFFFFF"/>
                </a:solidFill>
                <a:latin typeface="Garamond"/>
                <a:ea typeface="Garamond"/>
                <a:cs typeface="Garamond"/>
                <a:sym typeface="Garamond"/>
              </a:rPr>
              <a:t>Fridays</a:t>
            </a:r>
          </a:p>
          <a:p>
            <a:pPr marL="457200" lvl="0" indent="-228600" rtl="0">
              <a:spcBef>
                <a:spcPts val="0"/>
              </a:spcBef>
              <a:buClr>
                <a:srgbClr val="FFFFFF"/>
              </a:buClr>
              <a:buSzPct val="100000"/>
              <a:buFont typeface="Garamond"/>
            </a:pPr>
            <a:r>
              <a:rPr lang="en" sz="1800">
                <a:solidFill>
                  <a:srgbClr val="FFFFFF"/>
                </a:solidFill>
                <a:latin typeface="Garamond"/>
                <a:ea typeface="Garamond"/>
                <a:cs typeface="Garamond"/>
                <a:sym typeface="Garamond"/>
              </a:rPr>
              <a:t>RECOMMENDED: annotate for the following ideas to facilitate discussion (these are NOT the only ones):</a:t>
            </a:r>
          </a:p>
          <a:p>
            <a:pPr marL="914400" lvl="1" indent="-228600" rtl="0">
              <a:spcBef>
                <a:spcPts val="0"/>
              </a:spcBef>
              <a:buClr>
                <a:srgbClr val="FFFFFF"/>
              </a:buClr>
              <a:buSzPct val="100000"/>
              <a:buFont typeface="Garamond"/>
            </a:pPr>
            <a:r>
              <a:rPr lang="en" sz="1600">
                <a:solidFill>
                  <a:srgbClr val="FFFFFF"/>
                </a:solidFill>
                <a:latin typeface="Garamond"/>
                <a:ea typeface="Garamond"/>
                <a:cs typeface="Garamond"/>
                <a:sym typeface="Garamond"/>
              </a:rPr>
              <a:t>gender issues/roles</a:t>
            </a:r>
          </a:p>
          <a:p>
            <a:pPr marL="914400" lvl="1" indent="-228600" rtl="0">
              <a:spcBef>
                <a:spcPts val="0"/>
              </a:spcBef>
              <a:buClr>
                <a:srgbClr val="FFFFFF"/>
              </a:buClr>
              <a:buSzPct val="100000"/>
              <a:buFont typeface="Garamond"/>
            </a:pPr>
            <a:r>
              <a:rPr lang="en" sz="1600">
                <a:solidFill>
                  <a:srgbClr val="FFFFFF"/>
                </a:solidFill>
                <a:latin typeface="Garamond"/>
                <a:ea typeface="Garamond"/>
                <a:cs typeface="Garamond"/>
                <a:sym typeface="Garamond"/>
              </a:rPr>
              <a:t>role of religion</a:t>
            </a:r>
          </a:p>
          <a:p>
            <a:pPr marL="914400" lvl="1" indent="-228600" rtl="0">
              <a:spcBef>
                <a:spcPts val="0"/>
              </a:spcBef>
              <a:buClr>
                <a:srgbClr val="FFFFFF"/>
              </a:buClr>
              <a:buSzPct val="100000"/>
              <a:buFont typeface="Garamond"/>
            </a:pPr>
            <a:r>
              <a:rPr lang="en" sz="1600">
                <a:solidFill>
                  <a:srgbClr val="FFFFFF"/>
                </a:solidFill>
                <a:latin typeface="Garamond"/>
                <a:ea typeface="Garamond"/>
                <a:cs typeface="Garamond"/>
                <a:sym typeface="Garamond"/>
              </a:rPr>
              <a:t>sacrifice</a:t>
            </a:r>
          </a:p>
          <a:p>
            <a:pPr marL="914400" lvl="1" indent="-228600" rtl="0">
              <a:spcBef>
                <a:spcPts val="0"/>
              </a:spcBef>
              <a:buClr>
                <a:srgbClr val="FFFFFF"/>
              </a:buClr>
              <a:buSzPct val="100000"/>
              <a:buFont typeface="Garamond"/>
            </a:pPr>
            <a:r>
              <a:rPr lang="en" sz="1600">
                <a:solidFill>
                  <a:srgbClr val="FFFFFF"/>
                </a:solidFill>
                <a:latin typeface="Garamond"/>
                <a:ea typeface="Garamond"/>
                <a:cs typeface="Garamond"/>
                <a:sym typeface="Garamond"/>
              </a:rPr>
              <a:t>sin and atonement</a:t>
            </a:r>
          </a:p>
          <a:p>
            <a:pPr marL="914400" lvl="1" indent="-228600" rtl="0">
              <a:spcBef>
                <a:spcPts val="0"/>
              </a:spcBef>
              <a:buClr>
                <a:srgbClr val="FFFFFF"/>
              </a:buClr>
              <a:buSzPct val="100000"/>
              <a:buFont typeface="Garamond"/>
            </a:pPr>
            <a:r>
              <a:rPr lang="en" sz="1600">
                <a:solidFill>
                  <a:srgbClr val="FFFFFF"/>
                </a:solidFill>
                <a:latin typeface="Garamond"/>
                <a:ea typeface="Garamond"/>
                <a:cs typeface="Garamond"/>
                <a:sym typeface="Garamond"/>
              </a:rPr>
              <a:t>parent/child relationships</a:t>
            </a:r>
          </a:p>
          <a:p>
            <a:pPr marL="914400" lvl="1" indent="-228600" rtl="0">
              <a:spcBef>
                <a:spcPts val="0"/>
              </a:spcBef>
              <a:buClr>
                <a:srgbClr val="FFFFFF"/>
              </a:buClr>
              <a:buSzPct val="100000"/>
              <a:buFont typeface="Garamond"/>
            </a:pPr>
            <a:r>
              <a:rPr lang="en" sz="1600">
                <a:solidFill>
                  <a:srgbClr val="FFFFFF"/>
                </a:solidFill>
                <a:latin typeface="Garamond"/>
                <a:ea typeface="Garamond"/>
                <a:cs typeface="Garamond"/>
                <a:sym typeface="Garamond"/>
              </a:rPr>
              <a:t>impact of setting: Afghanistan (and in KR, America)</a:t>
            </a:r>
          </a:p>
          <a:p>
            <a:pPr marL="457200" lvl="0" indent="0" rtl="0">
              <a:spcBef>
                <a:spcPts val="0"/>
              </a:spcBef>
              <a:buNone/>
            </a:pPr>
            <a:endParaRPr sz="1600">
              <a:solidFill>
                <a:srgbClr val="FFFFFF"/>
              </a:solidFill>
              <a:latin typeface="Garamond"/>
              <a:ea typeface="Garamond"/>
              <a:cs typeface="Garamond"/>
              <a:sym typeface="Garamond"/>
            </a:endParaRPr>
          </a:p>
        </p:txBody>
      </p:sp>
      <p:sp>
        <p:nvSpPr>
          <p:cNvPr id="129" name="Shape 129"/>
          <p:cNvSpPr txBox="1"/>
          <p:nvPr/>
        </p:nvSpPr>
        <p:spPr>
          <a:xfrm>
            <a:off x="4835700" y="134100"/>
            <a:ext cx="4188899" cy="1507499"/>
          </a:xfrm>
          <a:prstGeom prst="rect">
            <a:avLst/>
          </a:prstGeom>
          <a:noFill/>
          <a:ln>
            <a:noFill/>
          </a:ln>
        </p:spPr>
        <p:txBody>
          <a:bodyPr lIns="91425" tIns="91425" rIns="91425" bIns="91425" anchor="t" anchorCtr="0">
            <a:noAutofit/>
          </a:bodyPr>
          <a:lstStyle/>
          <a:p>
            <a:pPr marL="457200" lvl="0" indent="-342900">
              <a:spcBef>
                <a:spcPts val="0"/>
              </a:spcBef>
              <a:buClr>
                <a:srgbClr val="FFFFFF"/>
              </a:buClr>
              <a:buSzPct val="100000"/>
              <a:buFont typeface="Garamond"/>
              <a:buChar char="★"/>
            </a:pPr>
            <a:r>
              <a:rPr lang="en" sz="1800">
                <a:solidFill>
                  <a:srgbClr val="FFFFFF"/>
                </a:solidFill>
                <a:latin typeface="Garamond"/>
                <a:ea typeface="Garamond"/>
                <a:cs typeface="Garamond"/>
                <a:sym typeface="Garamond"/>
              </a:rPr>
              <a:t>REQUIRED: You will submit on discussion/assessment days a two-columned journal chart. Don’t worry about analyzing the text here (that’s what discussion days are for).</a:t>
            </a:r>
          </a:p>
        </p:txBody>
      </p:sp>
      <p:graphicFrame>
        <p:nvGraphicFramePr>
          <p:cNvPr id="130" name="Shape 130"/>
          <p:cNvGraphicFramePr/>
          <p:nvPr/>
        </p:nvGraphicFramePr>
        <p:xfrm>
          <a:off x="4879475" y="1814575"/>
          <a:ext cx="3000000" cy="3000000"/>
        </p:xfrm>
        <a:graphic>
          <a:graphicData uri="http://schemas.openxmlformats.org/drawingml/2006/table">
            <a:tbl>
              <a:tblPr>
                <a:noFill/>
                <a:tableStyleId>{14677E70-CA3A-4FFE-A21F-8366C400996A}</a:tableStyleId>
              </a:tblPr>
              <a:tblGrid>
                <a:gridCol w="2058150"/>
                <a:gridCol w="2058150"/>
              </a:tblGrid>
              <a:tr h="381000">
                <a:tc>
                  <a:txBody>
                    <a:bodyPr/>
                    <a:lstStyle/>
                    <a:p>
                      <a:pPr algn="ctr">
                        <a:spcBef>
                          <a:spcPts val="0"/>
                        </a:spcBef>
                        <a:buNone/>
                      </a:pPr>
                      <a:r>
                        <a:rPr lang="en" sz="1200" b="1">
                          <a:solidFill>
                            <a:srgbClr val="FFFFFF"/>
                          </a:solidFill>
                          <a:latin typeface="Garamond"/>
                          <a:ea typeface="Garamond"/>
                          <a:cs typeface="Garamond"/>
                          <a:sym typeface="Garamond"/>
                        </a:rPr>
                        <a:t>QUOTES:</a:t>
                      </a:r>
                    </a:p>
                  </a:txBody>
                  <a:tcPr marL="91425" marR="91425" marT="91425" marB="91425" anchor="ctr">
                    <a:lnL w="9525" cap="flat" cmpd="sng">
                      <a:solidFill>
                        <a:schemeClr val="lt2"/>
                      </a:solidFill>
                      <a:prstDash val="solid"/>
                      <a:round/>
                      <a:headEnd type="none" w="med" len="med"/>
                      <a:tailEnd type="none" w="med" len="med"/>
                    </a:lnL>
                    <a:lnR w="9525" cap="flat" cmpd="sng">
                      <a:solidFill>
                        <a:schemeClr val="lt2"/>
                      </a:solidFill>
                      <a:prstDash val="solid"/>
                      <a:round/>
                      <a:headEnd type="none" w="med" len="med"/>
                      <a:tailEnd type="none" w="med" len="med"/>
                    </a:lnR>
                    <a:lnT w="9525" cap="flat" cmpd="sng">
                      <a:solidFill>
                        <a:schemeClr val="lt2"/>
                      </a:solidFill>
                      <a:prstDash val="solid"/>
                      <a:round/>
                      <a:headEnd type="none" w="med" len="med"/>
                      <a:tailEnd type="none" w="med" len="med"/>
                    </a:lnT>
                    <a:lnB w="9525" cap="flat" cmpd="sng">
                      <a:solidFill>
                        <a:schemeClr val="lt2"/>
                      </a:solidFill>
                      <a:prstDash val="solid"/>
                      <a:round/>
                      <a:headEnd type="none" w="med" len="med"/>
                      <a:tailEnd type="none" w="med" len="med"/>
                    </a:lnB>
                  </a:tcPr>
                </a:tc>
                <a:tc>
                  <a:txBody>
                    <a:bodyPr/>
                    <a:lstStyle/>
                    <a:p>
                      <a:pPr algn="ctr">
                        <a:spcBef>
                          <a:spcPts val="0"/>
                        </a:spcBef>
                        <a:buNone/>
                      </a:pPr>
                      <a:r>
                        <a:rPr lang="en" sz="1200" b="1">
                          <a:solidFill>
                            <a:srgbClr val="FFFFFF"/>
                          </a:solidFill>
                          <a:latin typeface="Garamond"/>
                          <a:ea typeface="Garamond"/>
                          <a:cs typeface="Garamond"/>
                          <a:sym typeface="Garamond"/>
                        </a:rPr>
                        <a:t>RESPONSES:</a:t>
                      </a:r>
                    </a:p>
                  </a:txBody>
                  <a:tcPr marL="91425" marR="91425" marT="91425" marB="91425" anchor="ctr">
                    <a:lnL w="9525" cap="flat" cmpd="sng">
                      <a:solidFill>
                        <a:schemeClr val="lt2"/>
                      </a:solidFill>
                      <a:prstDash val="solid"/>
                      <a:round/>
                      <a:headEnd type="none" w="med" len="med"/>
                      <a:tailEnd type="none" w="med" len="med"/>
                    </a:lnL>
                    <a:lnR w="9525" cap="flat" cmpd="sng">
                      <a:solidFill>
                        <a:schemeClr val="lt2"/>
                      </a:solidFill>
                      <a:prstDash val="solid"/>
                      <a:round/>
                      <a:headEnd type="none" w="med" len="med"/>
                      <a:tailEnd type="none" w="med" len="med"/>
                    </a:lnR>
                    <a:lnT w="9525" cap="flat" cmpd="sng">
                      <a:solidFill>
                        <a:schemeClr val="lt2"/>
                      </a:solidFill>
                      <a:prstDash val="solid"/>
                      <a:round/>
                      <a:headEnd type="none" w="med" len="med"/>
                      <a:tailEnd type="none" w="med" len="med"/>
                    </a:lnT>
                    <a:lnB w="9525" cap="flat" cmpd="sng">
                      <a:solidFill>
                        <a:schemeClr val="lt2"/>
                      </a:solidFill>
                      <a:prstDash val="solid"/>
                      <a:round/>
                      <a:headEnd type="none" w="med" len="med"/>
                      <a:tailEnd type="none" w="med" len="med"/>
                    </a:lnB>
                  </a:tcPr>
                </a:tc>
              </a:tr>
              <a:tr h="381000">
                <a:tc>
                  <a:txBody>
                    <a:bodyPr/>
                    <a:lstStyle/>
                    <a:p>
                      <a:pPr>
                        <a:spcBef>
                          <a:spcPts val="0"/>
                        </a:spcBef>
                        <a:buNone/>
                      </a:pPr>
                      <a:r>
                        <a:rPr lang="en" sz="1200">
                          <a:solidFill>
                            <a:srgbClr val="FFFFFF"/>
                          </a:solidFill>
                          <a:latin typeface="Garamond"/>
                          <a:ea typeface="Garamond"/>
                          <a:cs typeface="Garamond"/>
                          <a:sym typeface="Garamond"/>
                        </a:rPr>
                        <a:t>Put a </a:t>
                      </a:r>
                      <a:r>
                        <a:rPr lang="en" sz="1200" i="1">
                          <a:solidFill>
                            <a:srgbClr val="FFFFFF"/>
                          </a:solidFill>
                          <a:latin typeface="Garamond"/>
                          <a:ea typeface="Garamond"/>
                          <a:cs typeface="Garamond"/>
                          <a:sym typeface="Garamond"/>
                        </a:rPr>
                        <a:t>meaningful </a:t>
                      </a:r>
                      <a:r>
                        <a:rPr lang="en" sz="1200">
                          <a:solidFill>
                            <a:srgbClr val="FFFFFF"/>
                          </a:solidFill>
                          <a:latin typeface="Garamond"/>
                          <a:ea typeface="Garamond"/>
                          <a:cs typeface="Garamond"/>
                          <a:sym typeface="Garamond"/>
                        </a:rPr>
                        <a:t>quote on this side with page citation (16).</a:t>
                      </a:r>
                    </a:p>
                  </a:txBody>
                  <a:tcPr marL="91425" marR="91425" marT="91425" marB="91425">
                    <a:lnL w="9525" cap="flat" cmpd="sng">
                      <a:solidFill>
                        <a:schemeClr val="lt2"/>
                      </a:solidFill>
                      <a:prstDash val="solid"/>
                      <a:round/>
                      <a:headEnd type="none" w="med" len="med"/>
                      <a:tailEnd type="none" w="med" len="med"/>
                    </a:lnL>
                    <a:lnR w="9525" cap="flat" cmpd="sng">
                      <a:solidFill>
                        <a:schemeClr val="lt2"/>
                      </a:solidFill>
                      <a:prstDash val="solid"/>
                      <a:round/>
                      <a:headEnd type="none" w="med" len="med"/>
                      <a:tailEnd type="none" w="med" len="med"/>
                    </a:lnR>
                    <a:lnT w="9525" cap="flat" cmpd="sng">
                      <a:solidFill>
                        <a:schemeClr val="lt2"/>
                      </a:solidFill>
                      <a:prstDash val="solid"/>
                      <a:round/>
                      <a:headEnd type="none" w="med" len="med"/>
                      <a:tailEnd type="none" w="med" len="med"/>
                    </a:lnT>
                    <a:lnB w="9525" cap="flat" cmpd="sng">
                      <a:solidFill>
                        <a:schemeClr val="lt2"/>
                      </a:solidFill>
                      <a:prstDash val="solid"/>
                      <a:round/>
                      <a:headEnd type="none" w="med" len="med"/>
                      <a:tailEnd type="none" w="med" len="med"/>
                    </a:lnB>
                  </a:tcPr>
                </a:tc>
                <a:tc>
                  <a:txBody>
                    <a:bodyPr/>
                    <a:lstStyle/>
                    <a:p>
                      <a:pPr rtl="0">
                        <a:spcBef>
                          <a:spcPts val="0"/>
                        </a:spcBef>
                        <a:buNone/>
                      </a:pPr>
                      <a:r>
                        <a:rPr lang="en" sz="1200">
                          <a:solidFill>
                            <a:srgbClr val="FFFFFF"/>
                          </a:solidFill>
                          <a:latin typeface="Garamond"/>
                          <a:ea typeface="Garamond"/>
                          <a:cs typeface="Garamond"/>
                          <a:sym typeface="Garamond"/>
                        </a:rPr>
                        <a:t>Give me your </a:t>
                      </a:r>
                      <a:r>
                        <a:rPr lang="en" sz="1200" i="1">
                          <a:solidFill>
                            <a:srgbClr val="FFFFFF"/>
                          </a:solidFill>
                          <a:latin typeface="Garamond"/>
                          <a:ea typeface="Garamond"/>
                          <a:cs typeface="Garamond"/>
                          <a:sym typeface="Garamond"/>
                        </a:rPr>
                        <a:t>meaningful </a:t>
                      </a:r>
                      <a:r>
                        <a:rPr lang="en" sz="1200">
                          <a:solidFill>
                            <a:srgbClr val="FFFFFF"/>
                          </a:solidFill>
                          <a:latin typeface="Garamond"/>
                          <a:ea typeface="Garamond"/>
                          <a:cs typeface="Garamond"/>
                          <a:sym typeface="Garamond"/>
                        </a:rPr>
                        <a:t>response on this side.</a:t>
                      </a:r>
                    </a:p>
                    <a:p>
                      <a:pPr rtl="0">
                        <a:spcBef>
                          <a:spcPts val="0"/>
                        </a:spcBef>
                        <a:buNone/>
                      </a:pPr>
                      <a:r>
                        <a:rPr lang="en" sz="1200">
                          <a:solidFill>
                            <a:srgbClr val="FFFFFF"/>
                          </a:solidFill>
                          <a:latin typeface="Garamond"/>
                          <a:ea typeface="Garamond"/>
                          <a:cs typeface="Garamond"/>
                          <a:sym typeface="Garamond"/>
                        </a:rPr>
                        <a:t>This cannot simply be, “I liked this quote” or a restatement of what the quote already says. Some question stems can be:</a:t>
                      </a:r>
                    </a:p>
                    <a:p>
                      <a:pPr marL="457200" lvl="0" indent="-292100" rtl="0">
                        <a:spcBef>
                          <a:spcPts val="0"/>
                        </a:spcBef>
                        <a:buClr>
                          <a:srgbClr val="FFFFFF"/>
                        </a:buClr>
                        <a:buSzPct val="83333"/>
                        <a:buFont typeface="Garamond"/>
                        <a:buChar char="●"/>
                      </a:pPr>
                      <a:r>
                        <a:rPr lang="en" sz="1200">
                          <a:solidFill>
                            <a:srgbClr val="FFFFFF"/>
                          </a:solidFill>
                          <a:latin typeface="Garamond"/>
                          <a:ea typeface="Garamond"/>
                          <a:cs typeface="Garamond"/>
                          <a:sym typeface="Garamond"/>
                        </a:rPr>
                        <a:t>This reminded me of…</a:t>
                      </a:r>
                    </a:p>
                    <a:p>
                      <a:pPr marL="457200" lvl="0" indent="-292100" rtl="0">
                        <a:spcBef>
                          <a:spcPts val="0"/>
                        </a:spcBef>
                        <a:buClr>
                          <a:srgbClr val="FFFFFF"/>
                        </a:buClr>
                        <a:buSzPct val="83333"/>
                        <a:buFont typeface="Garamond"/>
                        <a:buChar char="●"/>
                      </a:pPr>
                      <a:r>
                        <a:rPr lang="en" sz="1200">
                          <a:solidFill>
                            <a:srgbClr val="FFFFFF"/>
                          </a:solidFill>
                          <a:latin typeface="Garamond"/>
                          <a:ea typeface="Garamond"/>
                          <a:cs typeface="Garamond"/>
                          <a:sym typeface="Garamond"/>
                        </a:rPr>
                        <a:t>This seems to be an important quote because…</a:t>
                      </a:r>
                    </a:p>
                    <a:p>
                      <a:pPr marL="457200" lvl="0" indent="-292100" rtl="0">
                        <a:spcBef>
                          <a:spcPts val="0"/>
                        </a:spcBef>
                        <a:buClr>
                          <a:srgbClr val="FFFFFF"/>
                        </a:buClr>
                        <a:buSzPct val="83333"/>
                        <a:buFont typeface="Garamond"/>
                        <a:buChar char="●"/>
                      </a:pPr>
                      <a:r>
                        <a:rPr lang="en" sz="1200">
                          <a:solidFill>
                            <a:srgbClr val="FFFFFF"/>
                          </a:solidFill>
                          <a:latin typeface="Garamond"/>
                          <a:ea typeface="Garamond"/>
                          <a:cs typeface="Garamond"/>
                          <a:sym typeface="Garamond"/>
                        </a:rPr>
                        <a:t>I think this is ridiculous/horrible/</a:t>
                      </a:r>
                    </a:p>
                    <a:p>
                      <a:pPr rtl="0">
                        <a:spcBef>
                          <a:spcPts val="0"/>
                        </a:spcBef>
                        <a:buNone/>
                      </a:pPr>
                      <a:r>
                        <a:rPr lang="en" sz="1200">
                          <a:solidFill>
                            <a:srgbClr val="FFFFFF"/>
                          </a:solidFill>
                          <a:latin typeface="Garamond"/>
                          <a:ea typeface="Garamond"/>
                          <a:cs typeface="Garamond"/>
                          <a:sym typeface="Garamond"/>
                        </a:rPr>
                        <a:t>            hilarious (etc.) </a:t>
                      </a:r>
                    </a:p>
                    <a:p>
                      <a:pPr lvl="0">
                        <a:spcBef>
                          <a:spcPts val="0"/>
                        </a:spcBef>
                        <a:buNone/>
                      </a:pPr>
                      <a:r>
                        <a:rPr lang="en" sz="1200">
                          <a:solidFill>
                            <a:srgbClr val="FFFFFF"/>
                          </a:solidFill>
                          <a:latin typeface="Garamond"/>
                          <a:ea typeface="Garamond"/>
                          <a:cs typeface="Garamond"/>
                          <a:sym typeface="Garamond"/>
                        </a:rPr>
                        <a:t>            because...</a:t>
                      </a:r>
                    </a:p>
                  </a:txBody>
                  <a:tcPr marL="91425" marR="91425" marT="91425" marB="91425">
                    <a:lnL w="9525" cap="flat" cmpd="sng">
                      <a:solidFill>
                        <a:schemeClr val="lt2"/>
                      </a:solidFill>
                      <a:prstDash val="solid"/>
                      <a:round/>
                      <a:headEnd type="none" w="med" len="med"/>
                      <a:tailEnd type="none" w="med" len="med"/>
                    </a:lnL>
                    <a:lnR w="9525" cap="flat" cmpd="sng">
                      <a:solidFill>
                        <a:schemeClr val="lt2"/>
                      </a:solidFill>
                      <a:prstDash val="solid"/>
                      <a:round/>
                      <a:headEnd type="none" w="med" len="med"/>
                      <a:tailEnd type="none" w="med" len="med"/>
                    </a:lnR>
                    <a:lnT w="9525" cap="flat" cmpd="sng">
                      <a:solidFill>
                        <a:schemeClr val="lt2"/>
                      </a:solidFill>
                      <a:prstDash val="solid"/>
                      <a:round/>
                      <a:headEnd type="none" w="med" len="med"/>
                      <a:tailEnd type="none" w="med" len="med"/>
                    </a:lnT>
                    <a:lnB w="9525" cap="flat" cmpd="sng">
                      <a:solidFill>
                        <a:schemeClr val="lt2"/>
                      </a:solidFill>
                      <a:prstDash val="solid"/>
                      <a:round/>
                      <a:headEnd type="none" w="med" len="med"/>
                      <a:tailEnd type="none" w="med" len="med"/>
                    </a:lnB>
                  </a:tcPr>
                </a:tc>
              </a:tr>
            </a:tbl>
          </a:graphicData>
        </a:graphic>
      </p:graphicFrame>
      <p:sp>
        <p:nvSpPr>
          <p:cNvPr id="131" name="Shape 131"/>
          <p:cNvSpPr txBox="1">
            <a:spLocks noGrp="1"/>
          </p:cNvSpPr>
          <p:nvPr>
            <p:ph type="title"/>
          </p:nvPr>
        </p:nvSpPr>
        <p:spPr>
          <a:xfrm>
            <a:off x="387100" y="134100"/>
            <a:ext cx="3260099" cy="570600"/>
          </a:xfrm>
          <a:prstGeom prst="rect">
            <a:avLst/>
          </a:prstGeom>
          <a:noFill/>
          <a:ln w="9525" cap="flat" cmpd="sng">
            <a:solidFill>
              <a:schemeClr val="lt2"/>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3000">
                <a:solidFill>
                  <a:srgbClr val="FFFFFF"/>
                </a:solidFill>
                <a:latin typeface="Garamond"/>
                <a:ea typeface="Garamond"/>
                <a:cs typeface="Garamond"/>
                <a:sym typeface="Garamond"/>
              </a:rPr>
              <a:t>Novel Expectations: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800100" y="486395"/>
            <a:ext cx="7543800" cy="1028700"/>
          </a:xfrm>
          <a:prstGeom prst="rect">
            <a:avLst/>
          </a:prstGeom>
          <a:ln w="9525" cap="flat" cmpd="sng">
            <a:solidFill>
              <a:schemeClr val="lt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3600">
                <a:solidFill>
                  <a:srgbClr val="FFFFFF"/>
                </a:solidFill>
                <a:latin typeface="Garamond"/>
                <a:ea typeface="Garamond"/>
                <a:cs typeface="Garamond"/>
                <a:sym typeface="Garamond"/>
              </a:rPr>
              <a:t>Reading and Journal Schedule</a:t>
            </a:r>
          </a:p>
        </p:txBody>
      </p:sp>
      <p:sp>
        <p:nvSpPr>
          <p:cNvPr id="137" name="Shape 137"/>
          <p:cNvSpPr txBox="1"/>
          <p:nvPr/>
        </p:nvSpPr>
        <p:spPr>
          <a:xfrm>
            <a:off x="778725" y="1864200"/>
            <a:ext cx="3468899" cy="2666400"/>
          </a:xfrm>
          <a:prstGeom prst="rect">
            <a:avLst/>
          </a:prstGeom>
          <a:noFill/>
          <a:ln>
            <a:noFill/>
          </a:ln>
        </p:spPr>
        <p:txBody>
          <a:bodyPr lIns="91425" tIns="91425" rIns="91425" bIns="91425" anchor="t" anchorCtr="0">
            <a:noAutofit/>
          </a:bodyPr>
          <a:lstStyle/>
          <a:p>
            <a:pPr rtl="0">
              <a:spcBef>
                <a:spcPts val="0"/>
              </a:spcBef>
              <a:buNone/>
            </a:pPr>
            <a:r>
              <a:rPr lang="en" sz="1800" i="1">
                <a:solidFill>
                  <a:srgbClr val="FFFFFF"/>
                </a:solidFill>
                <a:latin typeface="Garamond"/>
                <a:ea typeface="Garamond"/>
                <a:cs typeface="Garamond"/>
                <a:sym typeface="Garamond"/>
              </a:rPr>
              <a:t>The Kite Runner</a:t>
            </a:r>
          </a:p>
          <a:p>
            <a:pPr rtl="0">
              <a:spcBef>
                <a:spcPts val="0"/>
              </a:spcBef>
              <a:buNone/>
            </a:pPr>
            <a:endParaRPr sz="1800">
              <a:solidFill>
                <a:srgbClr val="FFFFFF"/>
              </a:solidFill>
              <a:latin typeface="Garamond"/>
              <a:ea typeface="Garamond"/>
              <a:cs typeface="Garamond"/>
              <a:sym typeface="Garamond"/>
            </a:endParaRPr>
          </a:p>
          <a:p>
            <a:pPr rtl="0">
              <a:spcBef>
                <a:spcPts val="0"/>
              </a:spcBef>
              <a:buNone/>
            </a:pPr>
            <a:r>
              <a:rPr lang="en" sz="1800">
                <a:solidFill>
                  <a:srgbClr val="FFFFFF"/>
                </a:solidFill>
                <a:latin typeface="Garamond"/>
                <a:ea typeface="Garamond"/>
                <a:cs typeface="Garamond"/>
                <a:sym typeface="Garamond"/>
              </a:rPr>
              <a:t>Chapters 1-6: Tuesday, 10/13</a:t>
            </a:r>
          </a:p>
          <a:p>
            <a:pPr rtl="0">
              <a:spcBef>
                <a:spcPts val="0"/>
              </a:spcBef>
              <a:buNone/>
            </a:pPr>
            <a:endParaRPr sz="1800">
              <a:solidFill>
                <a:srgbClr val="FFFFFF"/>
              </a:solidFill>
              <a:latin typeface="Garamond"/>
              <a:ea typeface="Garamond"/>
              <a:cs typeface="Garamond"/>
              <a:sym typeface="Garamond"/>
            </a:endParaRPr>
          </a:p>
          <a:p>
            <a:pPr rtl="0">
              <a:spcBef>
                <a:spcPts val="0"/>
              </a:spcBef>
              <a:buNone/>
            </a:pPr>
            <a:r>
              <a:rPr lang="en" sz="1800">
                <a:solidFill>
                  <a:srgbClr val="FFFFFF"/>
                </a:solidFill>
                <a:latin typeface="Garamond"/>
                <a:ea typeface="Garamond"/>
                <a:cs typeface="Garamond"/>
                <a:sym typeface="Garamond"/>
              </a:rPr>
              <a:t>Chapters 7-12: Monday, 10/26</a:t>
            </a:r>
          </a:p>
          <a:p>
            <a:pPr rtl="0">
              <a:spcBef>
                <a:spcPts val="0"/>
              </a:spcBef>
              <a:buNone/>
            </a:pPr>
            <a:endParaRPr sz="1800">
              <a:solidFill>
                <a:srgbClr val="FFFFFF"/>
              </a:solidFill>
              <a:latin typeface="Garamond"/>
              <a:ea typeface="Garamond"/>
              <a:cs typeface="Garamond"/>
              <a:sym typeface="Garamond"/>
            </a:endParaRPr>
          </a:p>
          <a:p>
            <a:pPr rtl="0">
              <a:spcBef>
                <a:spcPts val="0"/>
              </a:spcBef>
              <a:buNone/>
            </a:pPr>
            <a:r>
              <a:rPr lang="en" sz="1800">
                <a:solidFill>
                  <a:srgbClr val="FFFFFF"/>
                </a:solidFill>
                <a:latin typeface="Garamond"/>
                <a:ea typeface="Garamond"/>
                <a:cs typeface="Garamond"/>
                <a:sym typeface="Garamond"/>
              </a:rPr>
              <a:t>Chapters 13-18: Friday, 10/30</a:t>
            </a:r>
          </a:p>
          <a:p>
            <a:pPr rtl="0">
              <a:spcBef>
                <a:spcPts val="0"/>
              </a:spcBef>
              <a:buNone/>
            </a:pPr>
            <a:endParaRPr sz="1800">
              <a:solidFill>
                <a:srgbClr val="FFFFFF"/>
              </a:solidFill>
              <a:latin typeface="Garamond"/>
              <a:ea typeface="Garamond"/>
              <a:cs typeface="Garamond"/>
              <a:sym typeface="Garamond"/>
            </a:endParaRPr>
          </a:p>
          <a:p>
            <a:pPr>
              <a:spcBef>
                <a:spcPts val="0"/>
              </a:spcBef>
              <a:buNone/>
            </a:pPr>
            <a:r>
              <a:rPr lang="en" sz="1800">
                <a:solidFill>
                  <a:srgbClr val="FFFFFF"/>
                </a:solidFill>
                <a:latin typeface="Garamond"/>
                <a:ea typeface="Garamond"/>
                <a:cs typeface="Garamond"/>
                <a:sym typeface="Garamond"/>
              </a:rPr>
              <a:t>Chapter 19-End: Friday, 11/6</a:t>
            </a:r>
          </a:p>
        </p:txBody>
      </p:sp>
      <p:sp>
        <p:nvSpPr>
          <p:cNvPr id="138" name="Shape 138"/>
          <p:cNvSpPr txBox="1"/>
          <p:nvPr/>
        </p:nvSpPr>
        <p:spPr>
          <a:xfrm>
            <a:off x="5120650" y="1899600"/>
            <a:ext cx="3728399" cy="2642999"/>
          </a:xfrm>
          <a:prstGeom prst="rect">
            <a:avLst/>
          </a:prstGeom>
          <a:noFill/>
          <a:ln>
            <a:noFill/>
          </a:ln>
        </p:spPr>
        <p:txBody>
          <a:bodyPr lIns="91425" tIns="91425" rIns="91425" bIns="91425" anchor="t" anchorCtr="0">
            <a:noAutofit/>
          </a:bodyPr>
          <a:lstStyle/>
          <a:p>
            <a:pPr rtl="0">
              <a:spcBef>
                <a:spcPts val="0"/>
              </a:spcBef>
              <a:buNone/>
            </a:pPr>
            <a:r>
              <a:rPr lang="en" sz="1800" i="1">
                <a:solidFill>
                  <a:srgbClr val="FFFFFF"/>
                </a:solidFill>
                <a:latin typeface="Garamond"/>
                <a:ea typeface="Garamond"/>
                <a:cs typeface="Garamond"/>
                <a:sym typeface="Garamond"/>
              </a:rPr>
              <a:t>A Thousand Splendid Suns</a:t>
            </a:r>
          </a:p>
          <a:p>
            <a:pPr rtl="0">
              <a:spcBef>
                <a:spcPts val="0"/>
              </a:spcBef>
              <a:buNone/>
            </a:pPr>
            <a:endParaRPr sz="1800">
              <a:solidFill>
                <a:srgbClr val="FFFFFF"/>
              </a:solidFill>
              <a:latin typeface="Garamond"/>
              <a:ea typeface="Garamond"/>
              <a:cs typeface="Garamond"/>
              <a:sym typeface="Garamond"/>
            </a:endParaRPr>
          </a:p>
          <a:p>
            <a:pPr rtl="0">
              <a:spcBef>
                <a:spcPts val="0"/>
              </a:spcBef>
              <a:buNone/>
            </a:pPr>
            <a:r>
              <a:rPr lang="en" sz="1800">
                <a:solidFill>
                  <a:srgbClr val="FFFFFF"/>
                </a:solidFill>
                <a:latin typeface="Garamond"/>
                <a:ea typeface="Garamond"/>
                <a:cs typeface="Garamond"/>
                <a:sym typeface="Garamond"/>
              </a:rPr>
              <a:t>Chapters 1-12: Tuesday, 10/13</a:t>
            </a:r>
          </a:p>
          <a:p>
            <a:pPr rtl="0">
              <a:spcBef>
                <a:spcPts val="0"/>
              </a:spcBef>
              <a:buNone/>
            </a:pPr>
            <a:endParaRPr sz="1800">
              <a:solidFill>
                <a:srgbClr val="FFFFFF"/>
              </a:solidFill>
              <a:latin typeface="Garamond"/>
              <a:ea typeface="Garamond"/>
              <a:cs typeface="Garamond"/>
              <a:sym typeface="Garamond"/>
            </a:endParaRPr>
          </a:p>
          <a:p>
            <a:pPr rtl="0">
              <a:spcBef>
                <a:spcPts val="0"/>
              </a:spcBef>
              <a:buNone/>
            </a:pPr>
            <a:r>
              <a:rPr lang="en" sz="1800">
                <a:solidFill>
                  <a:srgbClr val="FFFFFF"/>
                </a:solidFill>
                <a:latin typeface="Garamond"/>
                <a:ea typeface="Garamond"/>
                <a:cs typeface="Garamond"/>
                <a:sym typeface="Garamond"/>
              </a:rPr>
              <a:t>Chapters 13-24: Monday, 10/26</a:t>
            </a:r>
          </a:p>
          <a:p>
            <a:pPr rtl="0">
              <a:spcBef>
                <a:spcPts val="0"/>
              </a:spcBef>
              <a:buNone/>
            </a:pPr>
            <a:endParaRPr sz="1800">
              <a:solidFill>
                <a:srgbClr val="FFFFFF"/>
              </a:solidFill>
              <a:latin typeface="Garamond"/>
              <a:ea typeface="Garamond"/>
              <a:cs typeface="Garamond"/>
              <a:sym typeface="Garamond"/>
            </a:endParaRPr>
          </a:p>
          <a:p>
            <a:pPr rtl="0">
              <a:spcBef>
                <a:spcPts val="0"/>
              </a:spcBef>
              <a:buNone/>
            </a:pPr>
            <a:r>
              <a:rPr lang="en" sz="1800">
                <a:solidFill>
                  <a:srgbClr val="FFFFFF"/>
                </a:solidFill>
                <a:latin typeface="Garamond"/>
                <a:ea typeface="Garamond"/>
                <a:cs typeface="Garamond"/>
                <a:sym typeface="Garamond"/>
              </a:rPr>
              <a:t>Chapters 25-36: Friday, 10/30</a:t>
            </a:r>
          </a:p>
          <a:p>
            <a:pPr rtl="0">
              <a:spcBef>
                <a:spcPts val="0"/>
              </a:spcBef>
              <a:buNone/>
            </a:pPr>
            <a:endParaRPr sz="1800">
              <a:solidFill>
                <a:srgbClr val="FFFFFF"/>
              </a:solidFill>
              <a:latin typeface="Garamond"/>
              <a:ea typeface="Garamond"/>
              <a:cs typeface="Garamond"/>
              <a:sym typeface="Garamond"/>
            </a:endParaRPr>
          </a:p>
          <a:p>
            <a:pPr>
              <a:spcBef>
                <a:spcPts val="0"/>
              </a:spcBef>
              <a:buNone/>
            </a:pPr>
            <a:r>
              <a:rPr lang="en" sz="1800">
                <a:solidFill>
                  <a:srgbClr val="FFFFFF"/>
                </a:solidFill>
                <a:latin typeface="Garamond"/>
                <a:ea typeface="Garamond"/>
                <a:cs typeface="Garamond"/>
                <a:sym typeface="Garamond"/>
              </a:rPr>
              <a:t>Chapter 37-End: Friday, 11/6</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512700" y="1893300"/>
            <a:ext cx="8118599" cy="1522800"/>
          </a:xfrm>
          <a:prstGeom prst="rect">
            <a:avLst/>
          </a:prstGeom>
        </p:spPr>
        <p:txBody>
          <a:bodyPr lIns="91425" tIns="91425" rIns="91425" bIns="91425" anchor="b" anchorCtr="0">
            <a:noAutofit/>
          </a:bodyPr>
          <a:lstStyle/>
          <a:p>
            <a:pPr rtl="0">
              <a:spcBef>
                <a:spcPts val="0"/>
              </a:spcBef>
              <a:buNone/>
            </a:pPr>
            <a:r>
              <a:rPr lang="en" sz="3600" u="sng">
                <a:solidFill>
                  <a:srgbClr val="FFFFFF"/>
                </a:solidFill>
                <a:latin typeface="Garamond"/>
                <a:ea typeface="Garamond"/>
                <a:cs typeface="Garamond"/>
                <a:sym typeface="Garamond"/>
              </a:rPr>
              <a:t>Culture Clash chart</a:t>
            </a:r>
            <a:r>
              <a:rPr lang="en" sz="3600">
                <a:solidFill>
                  <a:srgbClr val="FFFFFF"/>
                </a:solidFill>
                <a:latin typeface="Garamond"/>
                <a:ea typeface="Garamond"/>
                <a:cs typeface="Garamond"/>
                <a:sym typeface="Garamond"/>
              </a:rPr>
              <a:t>:</a:t>
            </a:r>
          </a:p>
          <a:p>
            <a:pPr>
              <a:spcBef>
                <a:spcPts val="0"/>
              </a:spcBef>
              <a:buNone/>
            </a:pPr>
            <a:r>
              <a:rPr lang="en" sz="3600">
                <a:solidFill>
                  <a:srgbClr val="FFFFFF"/>
                </a:solidFill>
                <a:latin typeface="Garamond"/>
                <a:ea typeface="Garamond"/>
                <a:cs typeface="Garamond"/>
                <a:sym typeface="Garamond"/>
              </a:rPr>
              <a:t>Fill out why you think the practices listed on the left might be strange to another culture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205925" y="-52500"/>
            <a:ext cx="8118599" cy="808499"/>
          </a:xfrm>
          <a:prstGeom prst="rect">
            <a:avLst/>
          </a:prstGeom>
        </p:spPr>
        <p:txBody>
          <a:bodyPr lIns="91425" tIns="91425" rIns="91425" bIns="91425" anchor="b" anchorCtr="0">
            <a:noAutofit/>
          </a:bodyPr>
          <a:lstStyle/>
          <a:p>
            <a:pPr>
              <a:spcBef>
                <a:spcPts val="0"/>
              </a:spcBef>
              <a:buNone/>
            </a:pPr>
            <a:r>
              <a:rPr lang="en" sz="4800">
                <a:solidFill>
                  <a:schemeClr val="lt2"/>
                </a:solidFill>
                <a:latin typeface="Garamond"/>
                <a:ea typeface="Garamond"/>
                <a:cs typeface="Garamond"/>
                <a:sym typeface="Garamond"/>
              </a:rPr>
              <a:t>Khaled Hosseini</a:t>
            </a:r>
          </a:p>
        </p:txBody>
      </p:sp>
      <p:pic>
        <p:nvPicPr>
          <p:cNvPr id="72" name="Shape 72"/>
          <p:cNvPicPr preferRelativeResize="0"/>
          <p:nvPr/>
        </p:nvPicPr>
        <p:blipFill>
          <a:blip r:embed="rId3">
            <a:alphaModFix/>
          </a:blip>
          <a:stretch>
            <a:fillRect/>
          </a:stretch>
        </p:blipFill>
        <p:spPr>
          <a:xfrm>
            <a:off x="6050025" y="679800"/>
            <a:ext cx="3027773" cy="4148049"/>
          </a:xfrm>
          <a:prstGeom prst="rect">
            <a:avLst/>
          </a:prstGeom>
          <a:noFill/>
          <a:ln>
            <a:noFill/>
          </a:ln>
        </p:spPr>
      </p:pic>
      <p:sp>
        <p:nvSpPr>
          <p:cNvPr id="73" name="Shape 73"/>
          <p:cNvSpPr txBox="1"/>
          <p:nvPr/>
        </p:nvSpPr>
        <p:spPr>
          <a:xfrm>
            <a:off x="271350" y="464550"/>
            <a:ext cx="5663399" cy="4679100"/>
          </a:xfrm>
          <a:prstGeom prst="rect">
            <a:avLst/>
          </a:prstGeom>
          <a:noFill/>
          <a:ln>
            <a:noFill/>
          </a:ln>
        </p:spPr>
        <p:txBody>
          <a:bodyPr lIns="91425" tIns="91425" rIns="91425" bIns="91425" anchor="t" anchorCtr="0">
            <a:noAutofit/>
          </a:bodyPr>
          <a:lstStyle/>
          <a:p>
            <a:pPr rtl="0">
              <a:spcBef>
                <a:spcPts val="0"/>
              </a:spcBef>
              <a:buNone/>
            </a:pPr>
            <a:r>
              <a:rPr lang="en" sz="1050">
                <a:solidFill>
                  <a:schemeClr val="lt2"/>
                </a:solidFill>
                <a:highlight>
                  <a:srgbClr val="000000"/>
                </a:highlight>
                <a:latin typeface="Garamond"/>
                <a:ea typeface="Garamond"/>
                <a:cs typeface="Garamond"/>
                <a:sym typeface="Garamond"/>
              </a:rPr>
              <a:t>  </a:t>
            </a:r>
            <a:r>
              <a:rPr lang="en" sz="1100">
                <a:solidFill>
                  <a:schemeClr val="lt2"/>
                </a:solidFill>
                <a:highlight>
                  <a:srgbClr val="000000"/>
                </a:highlight>
                <a:latin typeface="Garamond"/>
                <a:ea typeface="Garamond"/>
                <a:cs typeface="Garamond"/>
                <a:sym typeface="Garamond"/>
              </a:rPr>
              <a:t>   “Khaled Hosseini was born in Kabul, Afghanistan, in 1965. His father was a diplomat in the Afghan Foreign Ministry and his mother taught Farsi and history at a high school in Kabul. In 1976, the Foreign Ministry relocated the Hosseini family to Paris. They were ready to return to Kabul in 1980, but by then their homeland had witnessed a bloody communist coup and the invasion of the Soviet Army. The Hosseinis sought and were granted political asylum in the United States, and in September 1980 moved to San Jose, California. Hosseini graduated from high school in 1984 and enrolled at Santa Clara University, where he earned a bachelor’s degree in biology in 1988. The following year he entered the University of California, San Diego, School of Medicine, where he earned a medical degree in 1993. He completed his residency at Cedars-Sinai medical center in Los Angeles and was a practicing internist between 1996 and 2004.</a:t>
            </a:r>
          </a:p>
          <a:p>
            <a:pPr rtl="0">
              <a:spcBef>
                <a:spcPts val="0"/>
              </a:spcBef>
              <a:buNone/>
            </a:pPr>
            <a:r>
              <a:rPr lang="en" sz="1100">
                <a:solidFill>
                  <a:schemeClr val="lt2"/>
                </a:solidFill>
                <a:highlight>
                  <a:srgbClr val="000000"/>
                </a:highlight>
                <a:latin typeface="Garamond"/>
                <a:ea typeface="Garamond"/>
                <a:cs typeface="Garamond"/>
                <a:sym typeface="Garamond"/>
              </a:rPr>
              <a:t>     “In March 2001, while practicing medicine, Hosseini began writing his first novel, </a:t>
            </a:r>
            <a:r>
              <a:rPr lang="en" sz="1100" i="1">
                <a:solidFill>
                  <a:schemeClr val="lt2"/>
                </a:solidFill>
                <a:highlight>
                  <a:srgbClr val="000000"/>
                </a:highlight>
                <a:latin typeface="Garamond"/>
                <a:ea typeface="Garamond"/>
                <a:cs typeface="Garamond"/>
                <a:sym typeface="Garamond"/>
              </a:rPr>
              <a:t>The Kite Runner</a:t>
            </a:r>
            <a:r>
              <a:rPr lang="en" sz="1100">
                <a:solidFill>
                  <a:schemeClr val="lt2"/>
                </a:solidFill>
                <a:highlight>
                  <a:srgbClr val="000000"/>
                </a:highlight>
                <a:latin typeface="Garamond"/>
                <a:ea typeface="Garamond"/>
                <a:cs typeface="Garamond"/>
                <a:sym typeface="Garamond"/>
              </a:rPr>
              <a:t>. Published by Riverhead Books in 2003, that debut went on to become an international bestseller and beloved classic, sold in at least seventy countries and spending more than a hundred weeks on the </a:t>
            </a:r>
            <a:r>
              <a:rPr lang="en" sz="1100" i="1">
                <a:solidFill>
                  <a:schemeClr val="lt2"/>
                </a:solidFill>
                <a:highlight>
                  <a:srgbClr val="000000"/>
                </a:highlight>
                <a:latin typeface="Garamond"/>
                <a:ea typeface="Garamond"/>
                <a:cs typeface="Garamond"/>
                <a:sym typeface="Garamond"/>
              </a:rPr>
              <a:t>New York Times</a:t>
            </a:r>
            <a:r>
              <a:rPr lang="en" sz="1100">
                <a:solidFill>
                  <a:schemeClr val="lt2"/>
                </a:solidFill>
                <a:highlight>
                  <a:srgbClr val="000000"/>
                </a:highlight>
                <a:latin typeface="Garamond"/>
                <a:ea typeface="Garamond"/>
                <a:cs typeface="Garamond"/>
                <a:sym typeface="Garamond"/>
              </a:rPr>
              <a:t>bestseller list. In May 2007, his second novel, </a:t>
            </a:r>
            <a:r>
              <a:rPr lang="en" sz="1100" i="1">
                <a:solidFill>
                  <a:schemeClr val="lt2"/>
                </a:solidFill>
                <a:highlight>
                  <a:srgbClr val="000000"/>
                </a:highlight>
                <a:latin typeface="Garamond"/>
                <a:ea typeface="Garamond"/>
                <a:cs typeface="Garamond"/>
                <a:sym typeface="Garamond"/>
              </a:rPr>
              <a:t>A Thousand Splendid Suns, </a:t>
            </a:r>
            <a:r>
              <a:rPr lang="en" sz="1100">
                <a:solidFill>
                  <a:schemeClr val="lt2"/>
                </a:solidFill>
                <a:highlight>
                  <a:srgbClr val="000000"/>
                </a:highlight>
                <a:latin typeface="Garamond"/>
                <a:ea typeface="Garamond"/>
                <a:cs typeface="Garamond"/>
                <a:sym typeface="Garamond"/>
              </a:rPr>
              <a:t>debuted at #1 on the</a:t>
            </a:r>
            <a:r>
              <a:rPr lang="en" sz="1100" i="1">
                <a:solidFill>
                  <a:schemeClr val="lt2"/>
                </a:solidFill>
                <a:highlight>
                  <a:srgbClr val="000000"/>
                </a:highlight>
                <a:latin typeface="Garamond"/>
                <a:ea typeface="Garamond"/>
                <a:cs typeface="Garamond"/>
                <a:sym typeface="Garamond"/>
              </a:rPr>
              <a:t>New York Times </a:t>
            </a:r>
            <a:r>
              <a:rPr lang="en" sz="1100">
                <a:solidFill>
                  <a:schemeClr val="lt2"/>
                </a:solidFill>
                <a:highlight>
                  <a:srgbClr val="000000"/>
                </a:highlight>
                <a:latin typeface="Garamond"/>
                <a:ea typeface="Garamond"/>
                <a:cs typeface="Garamond"/>
                <a:sym typeface="Garamond"/>
              </a:rPr>
              <a:t>bestseller list, remaining in that spot for fifteen weeks and nearly an entire year on the bestseller list. Together, the two books have sold more than 10 million copies in the United States and more than 38 million copies worldwide. </a:t>
            </a:r>
            <a:r>
              <a:rPr lang="en" sz="1100" i="1">
                <a:solidFill>
                  <a:schemeClr val="lt2"/>
                </a:solidFill>
                <a:highlight>
                  <a:srgbClr val="000000"/>
                </a:highlight>
                <a:latin typeface="Garamond"/>
                <a:ea typeface="Garamond"/>
                <a:cs typeface="Garamond"/>
                <a:sym typeface="Garamond"/>
              </a:rPr>
              <a:t>The Kite Runner</a:t>
            </a:r>
            <a:r>
              <a:rPr lang="en" sz="1100">
                <a:solidFill>
                  <a:schemeClr val="lt2"/>
                </a:solidFill>
                <a:highlight>
                  <a:srgbClr val="000000"/>
                </a:highlight>
                <a:latin typeface="Garamond"/>
                <a:ea typeface="Garamond"/>
                <a:cs typeface="Garamond"/>
                <a:sym typeface="Garamond"/>
              </a:rPr>
              <a:t> was adapted into a graphic novel of the same name in 2011. Hosseini’s much-awaited third novel, </a:t>
            </a:r>
            <a:r>
              <a:rPr lang="en" sz="1100" i="1">
                <a:solidFill>
                  <a:schemeClr val="lt2"/>
                </a:solidFill>
                <a:highlight>
                  <a:srgbClr val="000000"/>
                </a:highlight>
                <a:latin typeface="Garamond"/>
                <a:ea typeface="Garamond"/>
                <a:cs typeface="Garamond"/>
                <a:sym typeface="Garamond"/>
              </a:rPr>
              <a:t>And the Mountains Echoed, </a:t>
            </a:r>
            <a:r>
              <a:rPr lang="en" sz="1100">
                <a:solidFill>
                  <a:schemeClr val="lt2"/>
                </a:solidFill>
                <a:highlight>
                  <a:srgbClr val="000000"/>
                </a:highlight>
                <a:latin typeface="Garamond"/>
                <a:ea typeface="Garamond"/>
                <a:cs typeface="Garamond"/>
                <a:sym typeface="Garamond"/>
              </a:rPr>
              <a:t>will be published on May 21, 2013.</a:t>
            </a:r>
          </a:p>
          <a:p>
            <a:pPr rtl="0">
              <a:spcBef>
                <a:spcPts val="0"/>
              </a:spcBef>
              <a:buNone/>
            </a:pPr>
            <a:r>
              <a:rPr lang="en" sz="1100">
                <a:solidFill>
                  <a:schemeClr val="lt2"/>
                </a:solidFill>
                <a:highlight>
                  <a:srgbClr val="000000"/>
                </a:highlight>
                <a:latin typeface="Garamond"/>
                <a:ea typeface="Garamond"/>
                <a:cs typeface="Garamond"/>
                <a:sym typeface="Garamond"/>
              </a:rPr>
              <a:t>     “In 2006, Hosseini was named a Goodwill Envoy to UNHCR, the United Nations Refugee Agency. Inspired by a trip he made to Afghanistan with the UNHCR, he later established</a:t>
            </a:r>
            <a:r>
              <a:rPr lang="en" sz="1100" u="sng">
                <a:solidFill>
                  <a:schemeClr val="lt2"/>
                </a:solidFill>
                <a:highlight>
                  <a:srgbClr val="000000"/>
                </a:highlight>
                <a:latin typeface="Garamond"/>
                <a:ea typeface="Garamond"/>
                <a:cs typeface="Garamond"/>
                <a:sym typeface="Garamond"/>
                <a:hlinkClick r:id="rId4"/>
              </a:rPr>
              <a:t>The Khaled Hosseini Foundation</a:t>
            </a:r>
            <a:r>
              <a:rPr lang="en" sz="1100">
                <a:solidFill>
                  <a:schemeClr val="lt2"/>
                </a:solidFill>
                <a:highlight>
                  <a:srgbClr val="000000"/>
                </a:highlight>
                <a:latin typeface="Garamond"/>
                <a:ea typeface="Garamond"/>
                <a:cs typeface="Garamond"/>
                <a:sym typeface="Garamond"/>
              </a:rPr>
              <a:t>, a 501(c)(3) nonprofit, which provides humanitarian assistance to the people of Afghanistan. He lives in Northern California.”</a:t>
            </a:r>
          </a:p>
          <a:p>
            <a:pPr>
              <a:spcBef>
                <a:spcPts val="0"/>
              </a:spcBef>
              <a:buNone/>
            </a:pPr>
            <a:r>
              <a:rPr lang="en" sz="1100">
                <a:solidFill>
                  <a:schemeClr val="lt2"/>
                </a:solidFill>
                <a:highlight>
                  <a:srgbClr val="000000"/>
                </a:highlight>
              </a:rPr>
              <a:t>              </a:t>
            </a:r>
            <a:r>
              <a:rPr lang="en" sz="1100">
                <a:solidFill>
                  <a:schemeClr val="lt2"/>
                </a:solidFill>
                <a:highlight>
                  <a:srgbClr val="000000"/>
                </a:highlight>
                <a:latin typeface="Garamond"/>
                <a:ea typeface="Garamond"/>
                <a:cs typeface="Garamond"/>
                <a:sym typeface="Garamond"/>
              </a:rPr>
              <a:t>    "Biography." </a:t>
            </a:r>
            <a:r>
              <a:rPr lang="en" sz="1100" i="1">
                <a:solidFill>
                  <a:schemeClr val="lt2"/>
                </a:solidFill>
                <a:highlight>
                  <a:srgbClr val="000000"/>
                </a:highlight>
                <a:latin typeface="Garamond"/>
                <a:ea typeface="Garamond"/>
                <a:cs typeface="Garamond"/>
                <a:sym typeface="Garamond"/>
              </a:rPr>
              <a:t>Khaled Hosseini</a:t>
            </a:r>
            <a:r>
              <a:rPr lang="en" sz="1100">
                <a:solidFill>
                  <a:schemeClr val="lt2"/>
                </a:solidFill>
                <a:highlight>
                  <a:srgbClr val="000000"/>
                </a:highlight>
                <a:latin typeface="Garamond"/>
                <a:ea typeface="Garamond"/>
                <a:cs typeface="Garamond"/>
                <a:sym typeface="Garamond"/>
              </a:rPr>
              <a:t>. Khaled Hosseini. Web. 06 Oct. 2015.</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00100" y="309422"/>
            <a:ext cx="7543800" cy="516599"/>
          </a:xfrm>
          <a:prstGeom prst="rect">
            <a:avLst/>
          </a:prstGeom>
        </p:spPr>
        <p:txBody>
          <a:bodyPr lIns="91425" tIns="91425" rIns="91425" bIns="91425" anchor="ctr" anchorCtr="0">
            <a:noAutofit/>
          </a:bodyPr>
          <a:lstStyle/>
          <a:p>
            <a:pPr lvl="0" rtl="0">
              <a:spcBef>
                <a:spcPts val="0"/>
              </a:spcBef>
              <a:buNone/>
            </a:pPr>
            <a:r>
              <a:rPr lang="en" sz="3600">
                <a:solidFill>
                  <a:schemeClr val="lt2"/>
                </a:solidFill>
                <a:latin typeface="Garamond"/>
                <a:ea typeface="Garamond"/>
                <a:cs typeface="Garamond"/>
                <a:sym typeface="Garamond"/>
              </a:rPr>
              <a:t>Afghanistan: A Timeline</a:t>
            </a:r>
          </a:p>
        </p:txBody>
      </p:sp>
      <p:sp>
        <p:nvSpPr>
          <p:cNvPr id="79" name="Shape 79"/>
          <p:cNvSpPr txBox="1"/>
          <p:nvPr/>
        </p:nvSpPr>
        <p:spPr>
          <a:xfrm>
            <a:off x="800100" y="637150"/>
            <a:ext cx="8176500" cy="4259400"/>
          </a:xfrm>
          <a:prstGeom prst="rect">
            <a:avLst/>
          </a:prstGeom>
          <a:noFill/>
          <a:ln>
            <a:noFill/>
          </a:ln>
        </p:spPr>
        <p:txBody>
          <a:bodyPr lIns="91425" tIns="91425" rIns="91425" bIns="91425" anchor="t" anchorCtr="0">
            <a:noAutofit/>
          </a:bodyPr>
          <a:lstStyle/>
          <a:p>
            <a:pPr lvl="0" rtl="0">
              <a:lnSpc>
                <a:spcPct val="137500"/>
              </a:lnSpc>
              <a:spcBef>
                <a:spcPts val="1400"/>
              </a:spcBef>
              <a:buClr>
                <a:schemeClr val="dk1"/>
              </a:buClr>
              <a:buSzPct val="84615"/>
              <a:buFont typeface="Arial"/>
              <a:buNone/>
            </a:pPr>
            <a:r>
              <a:rPr lang="en" sz="1300" b="1">
                <a:solidFill>
                  <a:schemeClr val="lt2"/>
                </a:solidFill>
                <a:highlight>
                  <a:srgbClr val="000000"/>
                </a:highlight>
                <a:latin typeface="Garamond"/>
                <a:ea typeface="Garamond"/>
                <a:cs typeface="Garamond"/>
                <a:sym typeface="Garamond"/>
              </a:rPr>
              <a:t>1933</a:t>
            </a:r>
            <a:r>
              <a:rPr lang="en" sz="1300">
                <a:solidFill>
                  <a:schemeClr val="lt2"/>
                </a:solidFill>
                <a:highlight>
                  <a:srgbClr val="000000"/>
                </a:highlight>
                <a:latin typeface="Garamond"/>
                <a:ea typeface="Garamond"/>
                <a:cs typeface="Garamond"/>
                <a:sym typeface="Garamond"/>
              </a:rPr>
              <a:t> - Zahir Shah becomes king and Afghanistan remains a monarchy for next four decades.</a:t>
            </a:r>
          </a:p>
          <a:p>
            <a:pPr lvl="0" rtl="0">
              <a:lnSpc>
                <a:spcPct val="137500"/>
              </a:lnSpc>
              <a:spcBef>
                <a:spcPts val="1400"/>
              </a:spcBef>
              <a:buClr>
                <a:schemeClr val="dk1"/>
              </a:buClr>
              <a:buSzPct val="84615"/>
              <a:buFont typeface="Arial"/>
              <a:buNone/>
            </a:pPr>
            <a:r>
              <a:rPr lang="en" sz="1300" b="1">
                <a:solidFill>
                  <a:schemeClr val="lt2"/>
                </a:solidFill>
                <a:highlight>
                  <a:srgbClr val="000000"/>
                </a:highlight>
                <a:latin typeface="Garamond"/>
                <a:ea typeface="Garamond"/>
                <a:cs typeface="Garamond"/>
                <a:sym typeface="Garamond"/>
              </a:rPr>
              <a:t>1953</a:t>
            </a:r>
            <a:r>
              <a:rPr lang="en" sz="1300">
                <a:solidFill>
                  <a:schemeClr val="lt2"/>
                </a:solidFill>
                <a:highlight>
                  <a:srgbClr val="000000"/>
                </a:highlight>
                <a:latin typeface="Garamond"/>
                <a:ea typeface="Garamond"/>
                <a:cs typeface="Garamond"/>
                <a:sym typeface="Garamond"/>
              </a:rPr>
              <a:t> - General Mohammed Daud becomes prime minister. Turns to Soviet Union for economic and military assistance. Introduces social reforms, such as abolition of purdah (practice of secluding women from public view).</a:t>
            </a:r>
          </a:p>
          <a:p>
            <a:pPr lvl="0" rtl="0">
              <a:lnSpc>
                <a:spcPct val="137500"/>
              </a:lnSpc>
              <a:spcBef>
                <a:spcPts val="1400"/>
              </a:spcBef>
              <a:buNone/>
            </a:pPr>
            <a:r>
              <a:rPr lang="en" sz="1300" b="1">
                <a:solidFill>
                  <a:schemeClr val="lt2"/>
                </a:solidFill>
                <a:highlight>
                  <a:srgbClr val="000000"/>
                </a:highlight>
                <a:latin typeface="Garamond"/>
                <a:ea typeface="Garamond"/>
                <a:cs typeface="Garamond"/>
                <a:sym typeface="Garamond"/>
              </a:rPr>
              <a:t>1963</a:t>
            </a:r>
            <a:r>
              <a:rPr lang="en" sz="1300">
                <a:solidFill>
                  <a:schemeClr val="lt2"/>
                </a:solidFill>
                <a:highlight>
                  <a:srgbClr val="000000"/>
                </a:highlight>
                <a:latin typeface="Garamond"/>
                <a:ea typeface="Garamond"/>
                <a:cs typeface="Garamond"/>
                <a:sym typeface="Garamond"/>
              </a:rPr>
              <a:t> - Mohammed Daud forced to resign as prime minister.</a:t>
            </a:r>
          </a:p>
          <a:p>
            <a:pPr lvl="0" rtl="0">
              <a:lnSpc>
                <a:spcPct val="137500"/>
              </a:lnSpc>
              <a:spcBef>
                <a:spcPts val="1400"/>
              </a:spcBef>
              <a:buNone/>
            </a:pPr>
            <a:r>
              <a:rPr lang="en" sz="1300" b="1">
                <a:solidFill>
                  <a:schemeClr val="lt2"/>
                </a:solidFill>
                <a:highlight>
                  <a:srgbClr val="000000"/>
                </a:highlight>
                <a:latin typeface="Garamond"/>
                <a:ea typeface="Garamond"/>
                <a:cs typeface="Garamond"/>
                <a:sym typeface="Garamond"/>
              </a:rPr>
              <a:t>1973</a:t>
            </a:r>
            <a:r>
              <a:rPr lang="en" sz="1300">
                <a:solidFill>
                  <a:schemeClr val="lt2"/>
                </a:solidFill>
                <a:highlight>
                  <a:srgbClr val="000000"/>
                </a:highlight>
                <a:latin typeface="Garamond"/>
                <a:ea typeface="Garamond"/>
                <a:cs typeface="Garamond"/>
                <a:sym typeface="Garamond"/>
              </a:rPr>
              <a:t> - Mohammed Daud seizes power in a coup and declares a republic. Tries to play off USSR against Western powers.</a:t>
            </a:r>
          </a:p>
          <a:p>
            <a:pPr lvl="0" rtl="0">
              <a:lnSpc>
                <a:spcPct val="137500"/>
              </a:lnSpc>
              <a:spcBef>
                <a:spcPts val="1400"/>
              </a:spcBef>
              <a:buNone/>
            </a:pPr>
            <a:r>
              <a:rPr lang="en" sz="1300" b="1">
                <a:solidFill>
                  <a:schemeClr val="lt2"/>
                </a:solidFill>
                <a:highlight>
                  <a:srgbClr val="000000"/>
                </a:highlight>
                <a:latin typeface="Garamond"/>
                <a:ea typeface="Garamond"/>
                <a:cs typeface="Garamond"/>
                <a:sym typeface="Garamond"/>
              </a:rPr>
              <a:t>1978</a:t>
            </a:r>
            <a:r>
              <a:rPr lang="en" sz="1300">
                <a:solidFill>
                  <a:schemeClr val="lt2"/>
                </a:solidFill>
                <a:highlight>
                  <a:srgbClr val="000000"/>
                </a:highlight>
                <a:latin typeface="Garamond"/>
                <a:ea typeface="Garamond"/>
                <a:cs typeface="Garamond"/>
                <a:sym typeface="Garamond"/>
              </a:rPr>
              <a:t> - General Daud is overthrown and killed in a pro-Soviet coup. The People's Democratic Party comes to power but is paralysed by violent infighting and faces opposition by US-backed mujahideen groups.</a:t>
            </a:r>
          </a:p>
          <a:p>
            <a:pPr lvl="0" rtl="0">
              <a:lnSpc>
                <a:spcPct val="137500"/>
              </a:lnSpc>
              <a:spcBef>
                <a:spcPts val="1400"/>
              </a:spcBef>
              <a:buNone/>
            </a:pPr>
            <a:r>
              <a:rPr lang="en" sz="1300" b="1">
                <a:solidFill>
                  <a:schemeClr val="lt2"/>
                </a:solidFill>
                <a:highlight>
                  <a:srgbClr val="000000"/>
                </a:highlight>
                <a:latin typeface="Garamond"/>
                <a:ea typeface="Garamond"/>
                <a:cs typeface="Garamond"/>
                <a:sym typeface="Garamond"/>
              </a:rPr>
              <a:t>1979</a:t>
            </a:r>
            <a:r>
              <a:rPr lang="en" sz="1300">
                <a:solidFill>
                  <a:schemeClr val="lt2"/>
                </a:solidFill>
                <a:highlight>
                  <a:srgbClr val="000000"/>
                </a:highlight>
                <a:latin typeface="Garamond"/>
                <a:ea typeface="Garamond"/>
                <a:cs typeface="Garamond"/>
                <a:sym typeface="Garamond"/>
              </a:rPr>
              <a:t> December - Soviet Army invades and props up communist government.</a:t>
            </a:r>
          </a:p>
          <a:p>
            <a:pPr lvl="0" rtl="0">
              <a:lnSpc>
                <a:spcPct val="137500"/>
              </a:lnSpc>
              <a:spcBef>
                <a:spcPts val="1400"/>
              </a:spcBef>
              <a:buNone/>
            </a:pPr>
            <a:r>
              <a:rPr lang="en" sz="1300" b="1">
                <a:solidFill>
                  <a:schemeClr val="lt2"/>
                </a:solidFill>
                <a:highlight>
                  <a:srgbClr val="000000"/>
                </a:highlight>
                <a:latin typeface="Garamond"/>
                <a:ea typeface="Garamond"/>
                <a:cs typeface="Garamond"/>
                <a:sym typeface="Garamond"/>
              </a:rPr>
              <a:t>1980</a:t>
            </a:r>
            <a:r>
              <a:rPr lang="en" sz="1300">
                <a:solidFill>
                  <a:schemeClr val="lt2"/>
                </a:solidFill>
                <a:highlight>
                  <a:srgbClr val="000000"/>
                </a:highlight>
                <a:latin typeface="Garamond"/>
                <a:ea typeface="Garamond"/>
                <a:cs typeface="Garamond"/>
                <a:sym typeface="Garamond"/>
              </a:rPr>
              <a:t> - Babrak Karmal installed as ruler, backed by Soviet troops. But opposition intensifies with various mujahideen groups fighting Soviet forces. US, Pakistan, China, Iran and Saudi Arabia supply money and arms to the mujahideen.</a:t>
            </a:r>
          </a:p>
          <a:p>
            <a:pPr lvl="0" rtl="0">
              <a:lnSpc>
                <a:spcPct val="137500"/>
              </a:lnSpc>
              <a:spcBef>
                <a:spcPts val="1400"/>
              </a:spcBef>
              <a:buNone/>
            </a:pPr>
            <a:endParaRPr sz="1100">
              <a:solidFill>
                <a:schemeClr val="lt2"/>
              </a:solidFill>
              <a:highlight>
                <a:srgbClr val="000000"/>
              </a:highlight>
              <a:latin typeface="Garamond"/>
              <a:ea typeface="Garamond"/>
              <a:cs typeface="Garamond"/>
              <a:sym typeface="Garamond"/>
            </a:endParaRPr>
          </a:p>
          <a:p>
            <a:pPr lvl="0" rtl="0">
              <a:lnSpc>
                <a:spcPct val="137500"/>
              </a:lnSpc>
              <a:spcBef>
                <a:spcPts val="1400"/>
              </a:spcBef>
              <a:buNone/>
            </a:pPr>
            <a:endParaRPr sz="1100">
              <a:solidFill>
                <a:srgbClr val="404040"/>
              </a:solidFill>
              <a:highlight>
                <a:srgbClr val="FFFFFF"/>
              </a:highlight>
            </a:endParaRPr>
          </a:p>
          <a:p>
            <a:pPr lvl="0" rtl="0">
              <a:lnSpc>
                <a:spcPct val="137500"/>
              </a:lnSpc>
              <a:spcBef>
                <a:spcPts val="1400"/>
              </a:spcBef>
              <a:buClr>
                <a:schemeClr val="dk1"/>
              </a:buClr>
              <a:buFont typeface="Arial"/>
              <a:buNone/>
            </a:pPr>
            <a:endParaRPr sz="1100">
              <a:solidFill>
                <a:schemeClr val="lt2"/>
              </a:solidFill>
              <a:highlight>
                <a:srgbClr val="000000"/>
              </a:highlight>
            </a:endParaRPr>
          </a:p>
          <a:p>
            <a:pPr>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800100" y="309422"/>
            <a:ext cx="7543800" cy="516599"/>
          </a:xfrm>
          <a:prstGeom prst="rect">
            <a:avLst/>
          </a:prstGeom>
        </p:spPr>
        <p:txBody>
          <a:bodyPr lIns="91425" tIns="91425" rIns="91425" bIns="91425" anchor="ctr" anchorCtr="0">
            <a:noAutofit/>
          </a:bodyPr>
          <a:lstStyle/>
          <a:p>
            <a:pPr lvl="0" rtl="0">
              <a:spcBef>
                <a:spcPts val="0"/>
              </a:spcBef>
              <a:buNone/>
            </a:pPr>
            <a:r>
              <a:rPr lang="en" sz="3600">
                <a:solidFill>
                  <a:schemeClr val="lt2"/>
                </a:solidFill>
                <a:latin typeface="Garamond"/>
                <a:ea typeface="Garamond"/>
                <a:cs typeface="Garamond"/>
                <a:sym typeface="Garamond"/>
              </a:rPr>
              <a:t>Afghanistan: A Timeline</a:t>
            </a:r>
          </a:p>
        </p:txBody>
      </p:sp>
      <p:sp>
        <p:nvSpPr>
          <p:cNvPr id="85" name="Shape 85"/>
          <p:cNvSpPr txBox="1"/>
          <p:nvPr/>
        </p:nvSpPr>
        <p:spPr>
          <a:xfrm>
            <a:off x="800100" y="637150"/>
            <a:ext cx="8176500" cy="4259400"/>
          </a:xfrm>
          <a:prstGeom prst="rect">
            <a:avLst/>
          </a:prstGeom>
          <a:noFill/>
          <a:ln>
            <a:noFill/>
          </a:ln>
        </p:spPr>
        <p:txBody>
          <a:bodyPr lIns="91425" tIns="91425" rIns="91425" bIns="91425" anchor="t" anchorCtr="0">
            <a:noAutofit/>
          </a:bodyPr>
          <a:lstStyle/>
          <a:p>
            <a:pPr lvl="0" rtl="0">
              <a:lnSpc>
                <a:spcPct val="137500"/>
              </a:lnSpc>
              <a:spcBef>
                <a:spcPts val="1400"/>
              </a:spcBef>
              <a:buClr>
                <a:schemeClr val="dk1"/>
              </a:buClr>
              <a:buSzPct val="84615"/>
              <a:buFont typeface="Arial"/>
              <a:buNone/>
            </a:pPr>
            <a:r>
              <a:rPr lang="en" sz="1300" b="1">
                <a:solidFill>
                  <a:schemeClr val="lt2"/>
                </a:solidFill>
                <a:highlight>
                  <a:srgbClr val="000000"/>
                </a:highlight>
                <a:latin typeface="Garamond"/>
                <a:ea typeface="Garamond"/>
                <a:cs typeface="Garamond"/>
                <a:sym typeface="Garamond"/>
              </a:rPr>
              <a:t>1980</a:t>
            </a:r>
            <a:r>
              <a:rPr lang="en" sz="1300">
                <a:solidFill>
                  <a:schemeClr val="lt2"/>
                </a:solidFill>
                <a:highlight>
                  <a:srgbClr val="000000"/>
                </a:highlight>
                <a:latin typeface="Garamond"/>
                <a:ea typeface="Garamond"/>
                <a:cs typeface="Garamond"/>
                <a:sym typeface="Garamond"/>
              </a:rPr>
              <a:t> - Babrak Karmal installed as ruler, backed by Soviet troops. But opposition intensifies with various mujahideen groups fighting Soviet forces. US, Pakistan, China, Iran and Saudi Arabia supply money and arms to the mujahideen.</a:t>
            </a:r>
          </a:p>
          <a:p>
            <a:pPr lvl="0" rtl="0">
              <a:lnSpc>
                <a:spcPct val="137500"/>
              </a:lnSpc>
              <a:spcBef>
                <a:spcPts val="1400"/>
              </a:spcBef>
              <a:buClr>
                <a:schemeClr val="dk1"/>
              </a:buClr>
              <a:buSzPct val="84615"/>
              <a:buFont typeface="Arial"/>
              <a:buNone/>
            </a:pPr>
            <a:r>
              <a:rPr lang="en" sz="1300" b="1">
                <a:solidFill>
                  <a:schemeClr val="lt2"/>
                </a:solidFill>
                <a:highlight>
                  <a:srgbClr val="000000"/>
                </a:highlight>
                <a:latin typeface="Garamond"/>
                <a:ea typeface="Garamond"/>
                <a:cs typeface="Garamond"/>
                <a:sym typeface="Garamond"/>
              </a:rPr>
              <a:t>1985</a:t>
            </a:r>
            <a:r>
              <a:rPr lang="en" sz="1300">
                <a:solidFill>
                  <a:schemeClr val="lt2"/>
                </a:solidFill>
                <a:highlight>
                  <a:srgbClr val="000000"/>
                </a:highlight>
                <a:latin typeface="Garamond"/>
                <a:ea typeface="Garamond"/>
                <a:cs typeface="Garamond"/>
                <a:sym typeface="Garamond"/>
              </a:rPr>
              <a:t> - Mujahideen come together in Pakistan to form alliance against Soviet forces. Half of Afghan population now estimated to be displaced by war, with many fleeing to neighbouring Iran or Pakistan.</a:t>
            </a:r>
          </a:p>
          <a:p>
            <a:pPr lvl="0" rtl="0">
              <a:lnSpc>
                <a:spcPct val="137500"/>
              </a:lnSpc>
              <a:spcBef>
                <a:spcPts val="1400"/>
              </a:spcBef>
              <a:buClr>
                <a:schemeClr val="dk1"/>
              </a:buClr>
              <a:buSzPct val="84615"/>
              <a:buFont typeface="Arial"/>
              <a:buNone/>
            </a:pPr>
            <a:r>
              <a:rPr lang="en" sz="1300" b="1">
                <a:solidFill>
                  <a:schemeClr val="lt2"/>
                </a:solidFill>
                <a:highlight>
                  <a:srgbClr val="000000"/>
                </a:highlight>
                <a:latin typeface="Garamond"/>
                <a:ea typeface="Garamond"/>
                <a:cs typeface="Garamond"/>
                <a:sym typeface="Garamond"/>
              </a:rPr>
              <a:t>1986</a:t>
            </a:r>
            <a:r>
              <a:rPr lang="en" sz="1300">
                <a:solidFill>
                  <a:schemeClr val="lt2"/>
                </a:solidFill>
                <a:highlight>
                  <a:srgbClr val="000000"/>
                </a:highlight>
                <a:latin typeface="Garamond"/>
                <a:ea typeface="Garamond"/>
                <a:cs typeface="Garamond"/>
                <a:sym typeface="Garamond"/>
              </a:rPr>
              <a:t> - US begins supplying mujahideen with Stinger missiles, enabling them to shoot down Soviet helicopter gunships. Babrak Karmal replaced by Najibullah as head of Soviet-backed regime.</a:t>
            </a:r>
          </a:p>
          <a:p>
            <a:pPr lvl="0" rtl="0">
              <a:lnSpc>
                <a:spcPct val="137500"/>
              </a:lnSpc>
              <a:spcBef>
                <a:spcPts val="1400"/>
              </a:spcBef>
              <a:buNone/>
            </a:pPr>
            <a:r>
              <a:rPr lang="en" sz="1300" b="1">
                <a:solidFill>
                  <a:schemeClr val="lt2"/>
                </a:solidFill>
                <a:highlight>
                  <a:srgbClr val="000000"/>
                </a:highlight>
                <a:latin typeface="Garamond"/>
                <a:ea typeface="Garamond"/>
                <a:cs typeface="Garamond"/>
                <a:sym typeface="Garamond"/>
              </a:rPr>
              <a:t>1988</a:t>
            </a:r>
            <a:r>
              <a:rPr lang="en" sz="1300">
                <a:solidFill>
                  <a:schemeClr val="lt2"/>
                </a:solidFill>
                <a:highlight>
                  <a:srgbClr val="000000"/>
                </a:highlight>
                <a:latin typeface="Garamond"/>
                <a:ea typeface="Garamond"/>
                <a:cs typeface="Garamond"/>
                <a:sym typeface="Garamond"/>
              </a:rPr>
              <a:t> - Afghanistan, USSR, the US and Pakistan sign peace accords and Soviet Union begins pulling out troops.</a:t>
            </a:r>
          </a:p>
          <a:p>
            <a:pPr lvl="0" rtl="0">
              <a:lnSpc>
                <a:spcPct val="137500"/>
              </a:lnSpc>
              <a:spcBef>
                <a:spcPts val="1400"/>
              </a:spcBef>
              <a:buNone/>
            </a:pPr>
            <a:r>
              <a:rPr lang="en" sz="1300" b="1">
                <a:solidFill>
                  <a:schemeClr val="lt2"/>
                </a:solidFill>
                <a:highlight>
                  <a:srgbClr val="000000"/>
                </a:highlight>
                <a:latin typeface="Garamond"/>
                <a:ea typeface="Garamond"/>
                <a:cs typeface="Garamond"/>
                <a:sym typeface="Garamond"/>
              </a:rPr>
              <a:t>1989</a:t>
            </a:r>
            <a:r>
              <a:rPr lang="en" sz="1300">
                <a:solidFill>
                  <a:schemeClr val="lt2"/>
                </a:solidFill>
                <a:highlight>
                  <a:srgbClr val="000000"/>
                </a:highlight>
                <a:latin typeface="Garamond"/>
                <a:ea typeface="Garamond"/>
                <a:cs typeface="Garamond"/>
                <a:sym typeface="Garamond"/>
              </a:rPr>
              <a:t> - Last Soviet troops leave, but civil war continues as mujahideen push to overthrow Najibullah.</a:t>
            </a:r>
          </a:p>
          <a:p>
            <a:pPr lvl="0" rtl="0">
              <a:lnSpc>
                <a:spcPct val="137500"/>
              </a:lnSpc>
              <a:spcBef>
                <a:spcPts val="1400"/>
              </a:spcBef>
              <a:buNone/>
            </a:pPr>
            <a:r>
              <a:rPr lang="en" sz="1300" b="1">
                <a:solidFill>
                  <a:schemeClr val="lt2"/>
                </a:solidFill>
                <a:highlight>
                  <a:srgbClr val="000000"/>
                </a:highlight>
                <a:latin typeface="Garamond"/>
                <a:ea typeface="Garamond"/>
                <a:cs typeface="Garamond"/>
                <a:sym typeface="Garamond"/>
              </a:rPr>
              <a:t>1992</a:t>
            </a:r>
            <a:r>
              <a:rPr lang="en" sz="1300">
                <a:solidFill>
                  <a:schemeClr val="lt2"/>
                </a:solidFill>
                <a:highlight>
                  <a:srgbClr val="000000"/>
                </a:highlight>
                <a:latin typeface="Garamond"/>
                <a:ea typeface="Garamond"/>
                <a:cs typeface="Garamond"/>
                <a:sym typeface="Garamond"/>
              </a:rPr>
              <a:t> - Najibullah's government toppled, but a devastating civil war follows.</a:t>
            </a:r>
          </a:p>
          <a:p>
            <a:pPr lvl="0" rtl="0">
              <a:lnSpc>
                <a:spcPct val="137500"/>
              </a:lnSpc>
              <a:spcBef>
                <a:spcPts val="1400"/>
              </a:spcBef>
              <a:buClr>
                <a:schemeClr val="dk1"/>
              </a:buClr>
              <a:buSzPct val="84615"/>
              <a:buFont typeface="Arial"/>
              <a:buNone/>
            </a:pPr>
            <a:r>
              <a:rPr lang="en" sz="1300" b="1">
                <a:solidFill>
                  <a:schemeClr val="lt2"/>
                </a:solidFill>
                <a:highlight>
                  <a:srgbClr val="000000"/>
                </a:highlight>
                <a:latin typeface="Garamond"/>
                <a:ea typeface="Garamond"/>
                <a:cs typeface="Garamond"/>
                <a:sym typeface="Garamond"/>
              </a:rPr>
              <a:t>1996</a:t>
            </a:r>
            <a:r>
              <a:rPr lang="en" sz="1300">
                <a:solidFill>
                  <a:schemeClr val="lt2"/>
                </a:solidFill>
                <a:highlight>
                  <a:srgbClr val="000000"/>
                </a:highlight>
                <a:latin typeface="Garamond"/>
                <a:ea typeface="Garamond"/>
                <a:cs typeface="Garamond"/>
                <a:sym typeface="Garamond"/>
              </a:rPr>
              <a:t> - Taliban seize control of Kabul and introduce hard-line version of Islam, banning women from work, and introducing Islamic punishments, which include stoning to death and amputations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800100" y="120547"/>
            <a:ext cx="7543800" cy="516599"/>
          </a:xfrm>
          <a:prstGeom prst="rect">
            <a:avLst/>
          </a:prstGeom>
        </p:spPr>
        <p:txBody>
          <a:bodyPr lIns="91425" tIns="91425" rIns="91425" bIns="91425" anchor="ctr" anchorCtr="0">
            <a:noAutofit/>
          </a:bodyPr>
          <a:lstStyle/>
          <a:p>
            <a:pPr lvl="0" rtl="0">
              <a:spcBef>
                <a:spcPts val="0"/>
              </a:spcBef>
              <a:buNone/>
            </a:pPr>
            <a:r>
              <a:rPr lang="en" sz="3600">
                <a:solidFill>
                  <a:schemeClr val="lt2"/>
                </a:solidFill>
                <a:latin typeface="Garamond"/>
                <a:ea typeface="Garamond"/>
                <a:cs typeface="Garamond"/>
                <a:sym typeface="Garamond"/>
              </a:rPr>
              <a:t>Afghanistan: A Timeline</a:t>
            </a:r>
          </a:p>
        </p:txBody>
      </p:sp>
      <p:sp>
        <p:nvSpPr>
          <p:cNvPr id="91" name="Shape 91"/>
          <p:cNvSpPr txBox="1"/>
          <p:nvPr/>
        </p:nvSpPr>
        <p:spPr>
          <a:xfrm>
            <a:off x="800100" y="436575"/>
            <a:ext cx="8176500" cy="4506299"/>
          </a:xfrm>
          <a:prstGeom prst="rect">
            <a:avLst/>
          </a:prstGeom>
          <a:noFill/>
          <a:ln>
            <a:noFill/>
          </a:ln>
        </p:spPr>
        <p:txBody>
          <a:bodyPr lIns="91425" tIns="91425" rIns="91425" bIns="91425" anchor="t" anchorCtr="0">
            <a:noAutofit/>
          </a:bodyPr>
          <a:lstStyle/>
          <a:p>
            <a:pPr lvl="0" rtl="0">
              <a:lnSpc>
                <a:spcPct val="137500"/>
              </a:lnSpc>
              <a:spcBef>
                <a:spcPts val="1400"/>
              </a:spcBef>
              <a:buNone/>
            </a:pPr>
            <a:r>
              <a:rPr lang="en" sz="1200" b="1">
                <a:solidFill>
                  <a:schemeClr val="lt2"/>
                </a:solidFill>
                <a:highlight>
                  <a:srgbClr val="000000"/>
                </a:highlight>
                <a:latin typeface="Garamond"/>
                <a:ea typeface="Garamond"/>
                <a:cs typeface="Garamond"/>
                <a:sym typeface="Garamond"/>
              </a:rPr>
              <a:t>1997</a:t>
            </a:r>
            <a:r>
              <a:rPr lang="en" sz="1200">
                <a:solidFill>
                  <a:schemeClr val="lt2"/>
                </a:solidFill>
                <a:highlight>
                  <a:srgbClr val="000000"/>
                </a:highlight>
                <a:latin typeface="Garamond"/>
                <a:ea typeface="Garamond"/>
                <a:cs typeface="Garamond"/>
                <a:sym typeface="Garamond"/>
              </a:rPr>
              <a:t> - Taliban recognised as legitimate rulers by Pakistan and Saudi Arabia. They now control about two-thirds of country.</a:t>
            </a:r>
          </a:p>
          <a:p>
            <a:pPr lvl="0" rtl="0">
              <a:lnSpc>
                <a:spcPct val="137500"/>
              </a:lnSpc>
              <a:spcBef>
                <a:spcPts val="1400"/>
              </a:spcBef>
              <a:buNone/>
            </a:pPr>
            <a:r>
              <a:rPr lang="en" sz="1200" b="1">
                <a:solidFill>
                  <a:schemeClr val="lt2"/>
                </a:solidFill>
                <a:highlight>
                  <a:srgbClr val="000000"/>
                </a:highlight>
                <a:latin typeface="Garamond"/>
                <a:ea typeface="Garamond"/>
                <a:cs typeface="Garamond"/>
                <a:sym typeface="Garamond"/>
              </a:rPr>
              <a:t>1998</a:t>
            </a:r>
            <a:r>
              <a:rPr lang="en" sz="1200">
                <a:solidFill>
                  <a:schemeClr val="lt2"/>
                </a:solidFill>
                <a:highlight>
                  <a:srgbClr val="000000"/>
                </a:highlight>
                <a:latin typeface="Garamond"/>
                <a:ea typeface="Garamond"/>
                <a:cs typeface="Garamond"/>
                <a:sym typeface="Garamond"/>
              </a:rPr>
              <a:t> - US launches missile strikes at suspected bases of militant Osama bin Laden, accused of bombing US embassies in Africa.</a:t>
            </a:r>
          </a:p>
          <a:p>
            <a:pPr lvl="0" rtl="0">
              <a:lnSpc>
                <a:spcPct val="137500"/>
              </a:lnSpc>
              <a:spcBef>
                <a:spcPts val="1400"/>
              </a:spcBef>
              <a:buNone/>
            </a:pPr>
            <a:r>
              <a:rPr lang="en" sz="1200" b="1">
                <a:solidFill>
                  <a:schemeClr val="lt2"/>
                </a:solidFill>
                <a:highlight>
                  <a:srgbClr val="000000"/>
                </a:highlight>
                <a:latin typeface="Garamond"/>
                <a:ea typeface="Garamond"/>
                <a:cs typeface="Garamond"/>
                <a:sym typeface="Garamond"/>
              </a:rPr>
              <a:t>1999</a:t>
            </a:r>
            <a:r>
              <a:rPr lang="en" sz="1200">
                <a:solidFill>
                  <a:schemeClr val="lt2"/>
                </a:solidFill>
                <a:highlight>
                  <a:srgbClr val="000000"/>
                </a:highlight>
                <a:latin typeface="Garamond"/>
                <a:ea typeface="Garamond"/>
                <a:cs typeface="Garamond"/>
                <a:sym typeface="Garamond"/>
              </a:rPr>
              <a:t> - UN imposes an air embargo and financial sanctions to force Afghanistan to hand over Osama bin Laden for trial.</a:t>
            </a:r>
          </a:p>
          <a:p>
            <a:pPr lvl="0" rtl="0">
              <a:lnSpc>
                <a:spcPct val="137500"/>
              </a:lnSpc>
              <a:spcBef>
                <a:spcPts val="1400"/>
              </a:spcBef>
              <a:buNone/>
            </a:pPr>
            <a:r>
              <a:rPr lang="en" sz="1200" b="1">
                <a:solidFill>
                  <a:schemeClr val="lt2"/>
                </a:solidFill>
                <a:highlight>
                  <a:srgbClr val="000000"/>
                </a:highlight>
                <a:latin typeface="Garamond"/>
                <a:ea typeface="Garamond"/>
                <a:cs typeface="Garamond"/>
                <a:sym typeface="Garamond"/>
              </a:rPr>
              <a:t>2001</a:t>
            </a:r>
            <a:r>
              <a:rPr lang="en" sz="1200">
                <a:solidFill>
                  <a:schemeClr val="lt2"/>
                </a:solidFill>
                <a:highlight>
                  <a:srgbClr val="000000"/>
                </a:highlight>
                <a:latin typeface="Garamond"/>
                <a:ea typeface="Garamond"/>
                <a:cs typeface="Garamond"/>
                <a:sym typeface="Garamond"/>
              </a:rPr>
              <a:t> September - Ahmad Shah Masood, leader of the main opposition to the Taliban - the Northern Alliance - is assassinated.</a:t>
            </a:r>
          </a:p>
          <a:p>
            <a:pPr lvl="0" rtl="0">
              <a:lnSpc>
                <a:spcPct val="137500"/>
              </a:lnSpc>
              <a:spcBef>
                <a:spcPts val="1400"/>
              </a:spcBef>
              <a:buNone/>
            </a:pPr>
            <a:r>
              <a:rPr lang="en" sz="1200" b="1">
                <a:solidFill>
                  <a:schemeClr val="lt2"/>
                </a:solidFill>
                <a:highlight>
                  <a:srgbClr val="000000"/>
                </a:highlight>
                <a:latin typeface="Garamond"/>
                <a:ea typeface="Garamond"/>
                <a:cs typeface="Garamond"/>
                <a:sym typeface="Garamond"/>
              </a:rPr>
              <a:t>2001</a:t>
            </a:r>
            <a:r>
              <a:rPr lang="en" sz="1200">
                <a:solidFill>
                  <a:schemeClr val="lt2"/>
                </a:solidFill>
                <a:highlight>
                  <a:srgbClr val="000000"/>
                </a:highlight>
                <a:latin typeface="Garamond"/>
                <a:ea typeface="Garamond"/>
                <a:cs typeface="Garamond"/>
                <a:sym typeface="Garamond"/>
              </a:rPr>
              <a:t> October - US-led bombing of Afghanistan begins following the September 11 attacks on the United States. Anti-Taliban Northern Alliance forces enter Kabul shortly afterwards.</a:t>
            </a:r>
          </a:p>
          <a:p>
            <a:pPr lvl="0" rtl="0">
              <a:lnSpc>
                <a:spcPct val="137500"/>
              </a:lnSpc>
              <a:spcBef>
                <a:spcPts val="1400"/>
              </a:spcBef>
              <a:buNone/>
            </a:pPr>
            <a:r>
              <a:rPr lang="en" sz="1200" b="1">
                <a:solidFill>
                  <a:schemeClr val="lt2"/>
                </a:solidFill>
                <a:highlight>
                  <a:srgbClr val="000000"/>
                </a:highlight>
                <a:latin typeface="Garamond"/>
                <a:ea typeface="Garamond"/>
                <a:cs typeface="Garamond"/>
                <a:sym typeface="Garamond"/>
              </a:rPr>
              <a:t>2001</a:t>
            </a:r>
            <a:r>
              <a:rPr lang="en" sz="1200">
                <a:solidFill>
                  <a:schemeClr val="lt2"/>
                </a:solidFill>
                <a:highlight>
                  <a:srgbClr val="000000"/>
                </a:highlight>
                <a:latin typeface="Garamond"/>
                <a:ea typeface="Garamond"/>
                <a:cs typeface="Garamond"/>
                <a:sym typeface="Garamond"/>
              </a:rPr>
              <a:t> December - Afghan groups agree deal in Bonn, Germany for interim government.</a:t>
            </a:r>
          </a:p>
          <a:p>
            <a:pPr lvl="0" rtl="0">
              <a:lnSpc>
                <a:spcPct val="137500"/>
              </a:lnSpc>
              <a:spcBef>
                <a:spcPts val="1400"/>
              </a:spcBef>
              <a:buNone/>
            </a:pPr>
            <a:r>
              <a:rPr lang="en" sz="1200">
                <a:solidFill>
                  <a:schemeClr val="lt2"/>
                </a:solidFill>
                <a:highlight>
                  <a:srgbClr val="000000"/>
                </a:highlight>
                <a:latin typeface="Garamond"/>
                <a:ea typeface="Garamond"/>
                <a:cs typeface="Garamond"/>
                <a:sym typeface="Garamond"/>
              </a:rPr>
              <a:t>Hamid Karzai is sworn in as head of an interim power-sharing government.</a:t>
            </a:r>
          </a:p>
          <a:p>
            <a:pPr lvl="0" rtl="0">
              <a:lnSpc>
                <a:spcPct val="137500"/>
              </a:lnSpc>
              <a:spcBef>
                <a:spcPts val="1400"/>
              </a:spcBef>
              <a:buNone/>
            </a:pPr>
            <a:r>
              <a:rPr lang="en" sz="1200" b="1">
                <a:solidFill>
                  <a:schemeClr val="lt2"/>
                </a:solidFill>
                <a:highlight>
                  <a:srgbClr val="000000"/>
                </a:highlight>
                <a:latin typeface="Garamond"/>
                <a:ea typeface="Garamond"/>
                <a:cs typeface="Garamond"/>
                <a:sym typeface="Garamond"/>
              </a:rPr>
              <a:t>2002</a:t>
            </a:r>
            <a:r>
              <a:rPr lang="en" sz="1200">
                <a:solidFill>
                  <a:schemeClr val="lt2"/>
                </a:solidFill>
                <a:highlight>
                  <a:srgbClr val="000000"/>
                </a:highlight>
                <a:latin typeface="Garamond"/>
                <a:ea typeface="Garamond"/>
                <a:cs typeface="Garamond"/>
                <a:sym typeface="Garamond"/>
              </a:rPr>
              <a:t> January - Deployment of first contingent of foreign peacekeepers - the Nato-led International Security Assistance Force (ISAF) - marking the start of a protracted fight against the Taliban.</a:t>
            </a:r>
          </a:p>
          <a:p>
            <a:pPr lvl="0" rtl="0">
              <a:lnSpc>
                <a:spcPct val="137500"/>
              </a:lnSpc>
              <a:spcBef>
                <a:spcPts val="1400"/>
              </a:spcBef>
              <a:buNone/>
            </a:pPr>
            <a:r>
              <a:rPr lang="en" sz="1200">
                <a:solidFill>
                  <a:schemeClr val="dk1"/>
                </a:solidFill>
                <a:latin typeface="Garamond"/>
                <a:ea typeface="Garamond"/>
                <a:cs typeface="Garamond"/>
                <a:sym typeface="Garamond"/>
              </a:rPr>
              <a:t>"                         </a:t>
            </a:r>
            <a:r>
              <a:rPr lang="en" sz="1200">
                <a:solidFill>
                  <a:schemeClr val="lt2"/>
                </a:solidFill>
                <a:highlight>
                  <a:srgbClr val="000000"/>
                </a:highlight>
                <a:latin typeface="Garamond"/>
                <a:ea typeface="Garamond"/>
                <a:cs typeface="Garamond"/>
                <a:sym typeface="Garamond"/>
              </a:rPr>
              <a:t>“Afghanistan Profile - Timeline - BBC News." </a:t>
            </a:r>
            <a:r>
              <a:rPr lang="en" sz="1200" i="1">
                <a:solidFill>
                  <a:schemeClr val="lt2"/>
                </a:solidFill>
                <a:highlight>
                  <a:srgbClr val="000000"/>
                </a:highlight>
                <a:latin typeface="Garamond"/>
                <a:ea typeface="Garamond"/>
                <a:cs typeface="Garamond"/>
                <a:sym typeface="Garamond"/>
              </a:rPr>
              <a:t>BBC News</a:t>
            </a:r>
            <a:r>
              <a:rPr lang="en" sz="1200">
                <a:solidFill>
                  <a:schemeClr val="lt2"/>
                </a:solidFill>
                <a:highlight>
                  <a:srgbClr val="000000"/>
                </a:highlight>
                <a:latin typeface="Garamond"/>
                <a:ea typeface="Garamond"/>
                <a:cs typeface="Garamond"/>
                <a:sym typeface="Garamond"/>
              </a:rPr>
              <a:t>. The British Broadcasting Company. Web. 06 Oct. 2015.</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800100" y="486395"/>
            <a:ext cx="7543800" cy="1028700"/>
          </a:xfrm>
          <a:prstGeom prst="rect">
            <a:avLst/>
          </a:prstGeom>
        </p:spPr>
        <p:txBody>
          <a:bodyPr lIns="91425" tIns="91425" rIns="91425" bIns="91425" anchor="ctr" anchorCtr="0">
            <a:noAutofit/>
          </a:bodyPr>
          <a:lstStyle/>
          <a:p>
            <a:pPr>
              <a:spcBef>
                <a:spcPts val="0"/>
              </a:spcBef>
              <a:buNone/>
            </a:pPr>
            <a:r>
              <a:rPr lang="en" sz="3600" i="1">
                <a:solidFill>
                  <a:schemeClr val="lt2"/>
                </a:solidFill>
                <a:latin typeface="Garamond"/>
                <a:ea typeface="Garamond"/>
                <a:cs typeface="Garamond"/>
                <a:sym typeface="Garamond"/>
              </a:rPr>
              <a:t>The Kite Runner</a:t>
            </a:r>
            <a:r>
              <a:rPr lang="en" sz="3600">
                <a:solidFill>
                  <a:schemeClr val="lt2"/>
                </a:solidFill>
                <a:latin typeface="Garamond"/>
                <a:ea typeface="Garamond"/>
                <a:cs typeface="Garamond"/>
                <a:sym typeface="Garamond"/>
              </a:rPr>
              <a:t>: Cast of Characters</a:t>
            </a:r>
          </a:p>
        </p:txBody>
      </p:sp>
      <p:sp>
        <p:nvSpPr>
          <p:cNvPr id="97" name="Shape 97"/>
          <p:cNvSpPr txBox="1"/>
          <p:nvPr/>
        </p:nvSpPr>
        <p:spPr>
          <a:xfrm>
            <a:off x="731525" y="1604625"/>
            <a:ext cx="7692599" cy="3032400"/>
          </a:xfrm>
          <a:prstGeom prst="rect">
            <a:avLst/>
          </a:prstGeom>
          <a:noFill/>
          <a:ln>
            <a:noFill/>
          </a:ln>
        </p:spPr>
        <p:txBody>
          <a:bodyPr lIns="91425" tIns="91425" rIns="91425" bIns="91425" anchor="t" anchorCtr="0">
            <a:noAutofit/>
          </a:bodyPr>
          <a:lstStyle/>
          <a:p>
            <a:pPr rtl="0">
              <a:spcBef>
                <a:spcPts val="0"/>
              </a:spcBef>
              <a:buNone/>
            </a:pPr>
            <a:r>
              <a:rPr lang="en">
                <a:solidFill>
                  <a:schemeClr val="lt2"/>
                </a:solidFill>
                <a:highlight>
                  <a:srgbClr val="000000"/>
                </a:highlight>
                <a:latin typeface="Garamond"/>
                <a:ea typeface="Garamond"/>
                <a:cs typeface="Garamond"/>
                <a:sym typeface="Garamond"/>
              </a:rPr>
              <a:t>Amir: the narrator, a Pashtun, son of a wealthy man</a:t>
            </a:r>
          </a:p>
          <a:p>
            <a:pPr rtl="0">
              <a:spcBef>
                <a:spcPts val="0"/>
              </a:spcBef>
              <a:buNone/>
            </a:pPr>
            <a:r>
              <a:rPr lang="en">
                <a:solidFill>
                  <a:schemeClr val="lt2"/>
                </a:solidFill>
                <a:highlight>
                  <a:srgbClr val="000000"/>
                </a:highlight>
                <a:latin typeface="Garamond"/>
                <a:ea typeface="Garamond"/>
                <a:cs typeface="Garamond"/>
                <a:sym typeface="Garamond"/>
              </a:rPr>
              <a:t>Baba: Amir’s father, a Pashtun, wealthy, demanding, heroic</a:t>
            </a:r>
          </a:p>
          <a:p>
            <a:pPr rtl="0">
              <a:spcBef>
                <a:spcPts val="0"/>
              </a:spcBef>
              <a:buNone/>
            </a:pPr>
            <a:r>
              <a:rPr lang="en">
                <a:solidFill>
                  <a:schemeClr val="lt2"/>
                </a:solidFill>
                <a:highlight>
                  <a:srgbClr val="000000"/>
                </a:highlight>
                <a:latin typeface="Garamond"/>
                <a:ea typeface="Garamond"/>
                <a:cs typeface="Garamond"/>
                <a:sym typeface="Garamond"/>
              </a:rPr>
              <a:t>Ali: Baba’ servant, a Hazara, has a limp, can’t smile</a:t>
            </a:r>
          </a:p>
          <a:p>
            <a:pPr rtl="0">
              <a:spcBef>
                <a:spcPts val="0"/>
              </a:spcBef>
              <a:buNone/>
            </a:pPr>
            <a:r>
              <a:rPr lang="en">
                <a:solidFill>
                  <a:schemeClr val="lt2"/>
                </a:solidFill>
                <a:highlight>
                  <a:srgbClr val="000000"/>
                </a:highlight>
                <a:latin typeface="Garamond"/>
                <a:ea typeface="Garamond"/>
                <a:cs typeface="Garamond"/>
                <a:sym typeface="Garamond"/>
              </a:rPr>
              <a:t>Hassan: Ali’s son, a Hazara, Amir’s most loyal friend, born with a cleft lip</a:t>
            </a:r>
          </a:p>
          <a:p>
            <a:pPr rtl="0">
              <a:spcBef>
                <a:spcPts val="0"/>
              </a:spcBef>
              <a:buNone/>
            </a:pPr>
            <a:endParaRPr>
              <a:solidFill>
                <a:schemeClr val="lt2"/>
              </a:solidFill>
              <a:highlight>
                <a:srgbClr val="000000"/>
              </a:highlight>
              <a:latin typeface="Garamond"/>
              <a:ea typeface="Garamond"/>
              <a:cs typeface="Garamond"/>
              <a:sym typeface="Garamond"/>
            </a:endParaRPr>
          </a:p>
          <a:p>
            <a:pPr rtl="0">
              <a:spcBef>
                <a:spcPts val="0"/>
              </a:spcBef>
              <a:buNone/>
            </a:pPr>
            <a:r>
              <a:rPr lang="en">
                <a:solidFill>
                  <a:schemeClr val="lt2"/>
                </a:solidFill>
                <a:highlight>
                  <a:srgbClr val="000000"/>
                </a:highlight>
                <a:latin typeface="Garamond"/>
                <a:ea typeface="Garamond"/>
                <a:cs typeface="Garamond"/>
                <a:sym typeface="Garamond"/>
              </a:rPr>
              <a:t>Rahim Khan: Baba’s friend, stands up for Amir</a:t>
            </a:r>
          </a:p>
          <a:p>
            <a:pPr rtl="0">
              <a:spcBef>
                <a:spcPts val="0"/>
              </a:spcBef>
              <a:buNone/>
            </a:pPr>
            <a:r>
              <a:rPr lang="en">
                <a:solidFill>
                  <a:schemeClr val="lt2"/>
                </a:solidFill>
                <a:highlight>
                  <a:srgbClr val="000000"/>
                </a:highlight>
                <a:latin typeface="Garamond"/>
                <a:ea typeface="Garamond"/>
                <a:cs typeface="Garamond"/>
                <a:sym typeface="Garamond"/>
              </a:rPr>
              <a:t>Sanaubar: Hassan’s mother, committed adultery, abandoned Hassan and Ali</a:t>
            </a:r>
          </a:p>
          <a:p>
            <a:pPr rtl="0">
              <a:spcBef>
                <a:spcPts val="0"/>
              </a:spcBef>
              <a:buNone/>
            </a:pPr>
            <a:endParaRPr>
              <a:solidFill>
                <a:schemeClr val="lt2"/>
              </a:solidFill>
              <a:highlight>
                <a:srgbClr val="000000"/>
              </a:highlight>
              <a:latin typeface="Garamond"/>
              <a:ea typeface="Garamond"/>
              <a:cs typeface="Garamond"/>
              <a:sym typeface="Garamond"/>
            </a:endParaRPr>
          </a:p>
          <a:p>
            <a:pPr rtl="0">
              <a:spcBef>
                <a:spcPts val="0"/>
              </a:spcBef>
              <a:buNone/>
            </a:pPr>
            <a:r>
              <a:rPr lang="en">
                <a:solidFill>
                  <a:schemeClr val="lt2"/>
                </a:solidFill>
                <a:highlight>
                  <a:srgbClr val="000000"/>
                </a:highlight>
                <a:latin typeface="Garamond"/>
                <a:ea typeface="Garamond"/>
                <a:cs typeface="Garamond"/>
                <a:sym typeface="Garamond"/>
              </a:rPr>
              <a:t>Assef: the local bully, fan of Hitler, a blond Pashtun</a:t>
            </a:r>
          </a:p>
          <a:p>
            <a:pPr rtl="0">
              <a:spcBef>
                <a:spcPts val="0"/>
              </a:spcBef>
              <a:buNone/>
            </a:pPr>
            <a:endParaRPr>
              <a:solidFill>
                <a:schemeClr val="lt2"/>
              </a:solidFill>
              <a:highlight>
                <a:srgbClr val="000000"/>
              </a:highlight>
              <a:latin typeface="Garamond"/>
              <a:ea typeface="Garamond"/>
              <a:cs typeface="Garamond"/>
              <a:sym typeface="Garamond"/>
            </a:endParaRPr>
          </a:p>
          <a:p>
            <a:pPr rtl="0">
              <a:spcBef>
                <a:spcPts val="0"/>
              </a:spcBef>
              <a:buNone/>
            </a:pPr>
            <a:r>
              <a:rPr lang="en">
                <a:solidFill>
                  <a:schemeClr val="lt2"/>
                </a:solidFill>
                <a:highlight>
                  <a:srgbClr val="000000"/>
                </a:highlight>
                <a:latin typeface="Garamond"/>
                <a:ea typeface="Garamond"/>
                <a:cs typeface="Garamond"/>
                <a:sym typeface="Garamond"/>
              </a:rPr>
              <a:t>Soraya: Amir’s “swap meet princess,” the young woman he loves, has a troubled past</a:t>
            </a:r>
          </a:p>
          <a:p>
            <a:pPr rtl="0">
              <a:spcBef>
                <a:spcPts val="0"/>
              </a:spcBef>
              <a:buNone/>
            </a:pPr>
            <a:r>
              <a:rPr lang="en">
                <a:solidFill>
                  <a:schemeClr val="lt2"/>
                </a:solidFill>
                <a:highlight>
                  <a:srgbClr val="000000"/>
                </a:highlight>
                <a:latin typeface="Garamond"/>
                <a:ea typeface="Garamond"/>
                <a:cs typeface="Garamond"/>
                <a:sym typeface="Garamond"/>
              </a:rPr>
              <a:t>General Taheri: Soraya’s father, proud, inflexible in his ways</a:t>
            </a:r>
          </a:p>
          <a:p>
            <a:pPr rtl="0">
              <a:spcBef>
                <a:spcPts val="0"/>
              </a:spcBef>
              <a:buNone/>
            </a:pPr>
            <a:r>
              <a:rPr lang="en">
                <a:solidFill>
                  <a:schemeClr val="lt2"/>
                </a:solidFill>
                <a:highlight>
                  <a:srgbClr val="000000"/>
                </a:highlight>
                <a:latin typeface="Garamond"/>
                <a:ea typeface="Garamond"/>
                <a:cs typeface="Garamond"/>
                <a:sym typeface="Garamond"/>
              </a:rPr>
              <a:t>Khanum Taheri: Soraya’s mother</a:t>
            </a:r>
          </a:p>
          <a:p>
            <a:pPr>
              <a:spcBef>
                <a:spcPts val="0"/>
              </a:spcBef>
              <a:buNone/>
            </a:pPr>
            <a:endParaRPr>
              <a:solidFill>
                <a:schemeClr val="lt2"/>
              </a:solidFill>
              <a:highlight>
                <a:srgbClr val="000000"/>
              </a:highlight>
              <a:latin typeface="Garamond"/>
              <a:ea typeface="Garamond"/>
              <a:cs typeface="Garamond"/>
              <a:sym typeface="Garamond"/>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3600" y="153150"/>
            <a:ext cx="8956799" cy="811500"/>
          </a:xfrm>
          <a:prstGeom prst="rect">
            <a:avLst/>
          </a:prstGeom>
          <a:ln w="9525" cap="flat" cmpd="sng">
            <a:solidFill>
              <a:schemeClr val="lt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3600" i="1">
                <a:solidFill>
                  <a:schemeClr val="lt2"/>
                </a:solidFill>
                <a:latin typeface="Garamond"/>
                <a:ea typeface="Garamond"/>
                <a:cs typeface="Garamond"/>
                <a:sym typeface="Garamond"/>
              </a:rPr>
              <a:t>A Thousand Splendid Suns</a:t>
            </a:r>
            <a:r>
              <a:rPr lang="en" sz="3600">
                <a:solidFill>
                  <a:schemeClr val="lt2"/>
                </a:solidFill>
                <a:latin typeface="Garamond"/>
                <a:ea typeface="Garamond"/>
                <a:cs typeface="Garamond"/>
                <a:sym typeface="Garamond"/>
              </a:rPr>
              <a:t>: Cast of Characters</a:t>
            </a:r>
          </a:p>
        </p:txBody>
      </p:sp>
      <p:sp>
        <p:nvSpPr>
          <p:cNvPr id="103" name="Shape 103"/>
          <p:cNvSpPr txBox="1"/>
          <p:nvPr/>
        </p:nvSpPr>
        <p:spPr>
          <a:xfrm>
            <a:off x="460150" y="1297850"/>
            <a:ext cx="7857899" cy="3622199"/>
          </a:xfrm>
          <a:prstGeom prst="rect">
            <a:avLst/>
          </a:prstGeom>
          <a:noFill/>
          <a:ln>
            <a:noFill/>
          </a:ln>
        </p:spPr>
        <p:txBody>
          <a:bodyPr lIns="91425" tIns="91425" rIns="91425" bIns="91425" anchor="t" anchorCtr="0">
            <a:noAutofit/>
          </a:bodyPr>
          <a:lstStyle/>
          <a:p>
            <a:pPr lvl="0" rtl="0">
              <a:spcBef>
                <a:spcPts val="0"/>
              </a:spcBef>
              <a:buNone/>
            </a:pPr>
            <a:r>
              <a:rPr lang="en">
                <a:solidFill>
                  <a:schemeClr val="lt2"/>
                </a:solidFill>
                <a:latin typeface="Garamond"/>
                <a:ea typeface="Garamond"/>
                <a:cs typeface="Garamond"/>
                <a:sym typeface="Garamond"/>
              </a:rPr>
              <a:t>Mariam: our first protagonist, an illegitimate Afghan girl, idolizes her father</a:t>
            </a:r>
          </a:p>
          <a:p>
            <a:pPr lvl="0" rtl="0">
              <a:spcBef>
                <a:spcPts val="0"/>
              </a:spcBef>
              <a:buNone/>
            </a:pPr>
            <a:r>
              <a:rPr lang="en">
                <a:solidFill>
                  <a:schemeClr val="lt2"/>
                </a:solidFill>
                <a:latin typeface="Garamond"/>
                <a:ea typeface="Garamond"/>
                <a:cs typeface="Garamond"/>
                <a:sym typeface="Garamond"/>
              </a:rPr>
              <a:t>Nana: Mariam’s mother, an epileptic, a bit disturbed, she was a maid until her boss had an affair with her</a:t>
            </a:r>
          </a:p>
          <a:p>
            <a:pPr lvl="0" rtl="0">
              <a:spcBef>
                <a:spcPts val="0"/>
              </a:spcBef>
              <a:buNone/>
            </a:pPr>
            <a:r>
              <a:rPr lang="en">
                <a:solidFill>
                  <a:schemeClr val="lt2"/>
                </a:solidFill>
                <a:latin typeface="Garamond"/>
                <a:ea typeface="Garamond"/>
                <a:cs typeface="Garamond"/>
                <a:sym typeface="Garamond"/>
              </a:rPr>
              <a:t>Mullah Faizullah: Mariam’s teacher, elderly, kind, reasonable</a:t>
            </a:r>
          </a:p>
          <a:p>
            <a:pPr lvl="0" rtl="0">
              <a:spcBef>
                <a:spcPts val="0"/>
              </a:spcBef>
              <a:buNone/>
            </a:pPr>
            <a:r>
              <a:rPr lang="en">
                <a:solidFill>
                  <a:schemeClr val="lt2"/>
                </a:solidFill>
                <a:latin typeface="Garamond"/>
                <a:ea typeface="Garamond"/>
                <a:cs typeface="Garamond"/>
                <a:sym typeface="Garamond"/>
              </a:rPr>
              <a:t>Jalil: Mariam’s father, was Nana’s boss, has three wives and several legitimate children, charming</a:t>
            </a: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r>
              <a:rPr lang="en">
                <a:solidFill>
                  <a:schemeClr val="lt2"/>
                </a:solidFill>
                <a:latin typeface="Garamond"/>
                <a:ea typeface="Garamond"/>
                <a:cs typeface="Garamond"/>
                <a:sym typeface="Garamond"/>
              </a:rPr>
              <a:t>Rasheed: Mariam’s husband, Pashtun, desperately wants a son, very strict view of women’s roles</a:t>
            </a: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r>
              <a:rPr lang="en">
                <a:solidFill>
                  <a:schemeClr val="lt2"/>
                </a:solidFill>
                <a:latin typeface="Garamond"/>
                <a:ea typeface="Garamond"/>
                <a:cs typeface="Garamond"/>
                <a:sym typeface="Garamond"/>
              </a:rPr>
              <a:t>Fariba: Rasheed’s neighbor, friendly to Mariam, gets a bit disturbed later</a:t>
            </a:r>
          </a:p>
          <a:p>
            <a:pPr lvl="0" rtl="0">
              <a:spcBef>
                <a:spcPts val="0"/>
              </a:spcBef>
              <a:buNone/>
            </a:pPr>
            <a:r>
              <a:rPr lang="en">
                <a:solidFill>
                  <a:schemeClr val="lt2"/>
                </a:solidFill>
                <a:latin typeface="Garamond"/>
                <a:ea typeface="Garamond"/>
                <a:cs typeface="Garamond"/>
                <a:sym typeface="Garamond"/>
              </a:rPr>
              <a:t>Hakim: Fariba’s husband, gentle, scholarly, supports women’s education</a:t>
            </a:r>
          </a:p>
          <a:p>
            <a:pPr lvl="0" rtl="0">
              <a:spcBef>
                <a:spcPts val="0"/>
              </a:spcBef>
              <a:buNone/>
            </a:pPr>
            <a:r>
              <a:rPr lang="en">
                <a:solidFill>
                  <a:schemeClr val="lt2"/>
                </a:solidFill>
                <a:latin typeface="Garamond"/>
                <a:ea typeface="Garamond"/>
                <a:cs typeface="Garamond"/>
                <a:sym typeface="Garamond"/>
              </a:rPr>
              <a:t>Laila: our other protagonist, Fariba and Hakim’s daughter, also marries Rasheed</a:t>
            </a:r>
          </a:p>
          <a:p>
            <a:pPr lvl="0" rtl="0">
              <a:spcBef>
                <a:spcPts val="0"/>
              </a:spcBef>
              <a:buNone/>
            </a:pPr>
            <a:r>
              <a:rPr lang="en">
                <a:solidFill>
                  <a:schemeClr val="lt2"/>
                </a:solidFill>
                <a:latin typeface="Garamond"/>
                <a:ea typeface="Garamond"/>
                <a:cs typeface="Garamond"/>
                <a:sym typeface="Garamond"/>
              </a:rPr>
              <a:t>Tariq: a neighborhood boy, Laila’s best friend</a:t>
            </a:r>
          </a:p>
          <a:p>
            <a:pPr lvl="0" rtl="0">
              <a:spcBef>
                <a:spcPts val="0"/>
              </a:spcBef>
              <a:buNone/>
            </a:pPr>
            <a:r>
              <a:rPr lang="en">
                <a:solidFill>
                  <a:schemeClr val="lt2"/>
                </a:solidFill>
                <a:latin typeface="Garamond"/>
                <a:ea typeface="Garamond"/>
                <a:cs typeface="Garamond"/>
                <a:sym typeface="Garamond"/>
              </a:rPr>
              <a:t>Ahmad and Noor: Laila’s brothers, gone fighting for the mujahideen cause</a:t>
            </a: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r>
              <a:rPr lang="en">
                <a:solidFill>
                  <a:schemeClr val="lt2"/>
                </a:solidFill>
                <a:latin typeface="Garamond"/>
                <a:ea typeface="Garamond"/>
                <a:cs typeface="Garamond"/>
                <a:sym typeface="Garamond"/>
              </a:rPr>
              <a:t>Aziza: Laila’s daughter</a:t>
            </a:r>
          </a:p>
          <a:p>
            <a:pPr lvl="0" rtl="0">
              <a:spcBef>
                <a:spcPts val="0"/>
              </a:spcBef>
              <a:buNone/>
            </a:pPr>
            <a:r>
              <a:rPr lang="en">
                <a:solidFill>
                  <a:schemeClr val="lt2"/>
                </a:solidFill>
                <a:latin typeface="Garamond"/>
                <a:ea typeface="Garamond"/>
                <a:cs typeface="Garamond"/>
                <a:sym typeface="Garamond"/>
              </a:rPr>
              <a:t>Zalmai: Laila’s son</a:t>
            </a: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endParaRPr>
              <a:solidFill>
                <a:schemeClr val="lt2"/>
              </a:solidFill>
              <a:latin typeface="Garamond"/>
              <a:ea typeface="Garamond"/>
              <a:cs typeface="Garamond"/>
              <a:sym typeface="Garamond"/>
            </a:endParaRPr>
          </a:p>
          <a:p>
            <a:pPr lvl="0">
              <a:spcBef>
                <a:spcPts val="0"/>
              </a:spcBef>
              <a:buClr>
                <a:schemeClr val="dk1"/>
              </a:buClr>
              <a:buFont typeface="Arial"/>
              <a:buNone/>
            </a:pPr>
            <a:endParaRPr>
              <a:solidFill>
                <a:schemeClr val="lt2"/>
              </a:solidFill>
              <a:latin typeface="Garamond"/>
              <a:ea typeface="Garamond"/>
              <a:cs typeface="Garamond"/>
              <a:sym typeface="Garamond"/>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07"/>
        <p:cNvGrpSpPr/>
        <p:nvPr/>
      </p:nvGrpSpPr>
      <p:grpSpPr>
        <a:xfrm>
          <a:off x="0" y="0"/>
          <a:ext cx="0" cy="0"/>
          <a:chOff x="0" y="0"/>
          <a:chExt cx="0" cy="0"/>
        </a:xfrm>
      </p:grpSpPr>
      <p:sp>
        <p:nvSpPr>
          <p:cNvPr id="108" name="Shape 108"/>
          <p:cNvSpPr txBox="1"/>
          <p:nvPr/>
        </p:nvSpPr>
        <p:spPr>
          <a:xfrm>
            <a:off x="800100" y="650950"/>
            <a:ext cx="3966599" cy="2736599"/>
          </a:xfrm>
          <a:prstGeom prst="rect">
            <a:avLst/>
          </a:prstGeom>
          <a:noFill/>
          <a:ln>
            <a:noFill/>
          </a:ln>
        </p:spPr>
        <p:txBody>
          <a:bodyPr lIns="91425" tIns="91425" rIns="91425" bIns="91425" anchor="t" anchorCtr="0">
            <a:noAutofit/>
          </a:bodyPr>
          <a:lstStyle/>
          <a:p>
            <a:pPr lvl="0" rtl="0">
              <a:spcBef>
                <a:spcPts val="0"/>
              </a:spcBef>
              <a:buClr>
                <a:schemeClr val="dk1"/>
              </a:buClr>
              <a:buSzPct val="78571"/>
              <a:buFont typeface="Arial"/>
              <a:buNone/>
            </a:pPr>
            <a:r>
              <a:rPr lang="en">
                <a:solidFill>
                  <a:schemeClr val="lt2"/>
                </a:solidFill>
                <a:latin typeface="Garamond"/>
                <a:ea typeface="Garamond"/>
                <a:cs typeface="Garamond"/>
                <a:sym typeface="Garamond"/>
              </a:rPr>
              <a:t>mullah: religious teacher</a:t>
            </a:r>
          </a:p>
          <a:p>
            <a:pPr lvl="0" rtl="0">
              <a:spcBef>
                <a:spcPts val="0"/>
              </a:spcBef>
              <a:buNone/>
            </a:pPr>
            <a:r>
              <a:rPr lang="en">
                <a:solidFill>
                  <a:schemeClr val="lt2"/>
                </a:solidFill>
                <a:latin typeface="Garamond"/>
                <a:ea typeface="Garamond"/>
                <a:cs typeface="Garamond"/>
                <a:sym typeface="Garamond"/>
              </a:rPr>
              <a:t>Quran/Koran: holy book of Islam</a:t>
            </a:r>
          </a:p>
          <a:p>
            <a:pPr lvl="0" rtl="0">
              <a:spcBef>
                <a:spcPts val="0"/>
              </a:spcBef>
              <a:buNone/>
            </a:pPr>
            <a:r>
              <a:rPr lang="en">
                <a:solidFill>
                  <a:schemeClr val="lt2"/>
                </a:solidFill>
                <a:latin typeface="Garamond"/>
                <a:ea typeface="Garamond"/>
                <a:cs typeface="Garamond"/>
                <a:sym typeface="Garamond"/>
              </a:rPr>
              <a:t>zakat: giving alms (one of the 5 Pillars of Islam)</a:t>
            </a:r>
          </a:p>
          <a:p>
            <a:pPr lvl="0" rtl="0">
              <a:spcBef>
                <a:spcPts val="0"/>
              </a:spcBef>
              <a:buNone/>
            </a:pPr>
            <a:r>
              <a:rPr lang="en">
                <a:solidFill>
                  <a:schemeClr val="lt2"/>
                </a:solidFill>
                <a:latin typeface="Garamond"/>
                <a:ea typeface="Garamond"/>
                <a:cs typeface="Garamond"/>
                <a:sym typeface="Garamond"/>
              </a:rPr>
              <a:t>hadj: pilgrimage (one of the 5 Pillars)</a:t>
            </a:r>
          </a:p>
          <a:p>
            <a:pPr lvl="0" rtl="0">
              <a:spcBef>
                <a:spcPts val="0"/>
              </a:spcBef>
              <a:buNone/>
            </a:pPr>
            <a:r>
              <a:rPr lang="en">
                <a:solidFill>
                  <a:schemeClr val="lt2"/>
                </a:solidFill>
                <a:latin typeface="Garamond"/>
                <a:ea typeface="Garamond"/>
                <a:cs typeface="Garamond"/>
                <a:sym typeface="Garamond"/>
              </a:rPr>
              <a:t>namaz: prayer of repentance</a:t>
            </a: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r>
              <a:rPr lang="en">
                <a:solidFill>
                  <a:schemeClr val="lt2"/>
                </a:solidFill>
                <a:latin typeface="Garamond"/>
                <a:ea typeface="Garamond"/>
                <a:cs typeface="Garamond"/>
                <a:sym typeface="Garamond"/>
              </a:rPr>
              <a:t>inshallah: God willing</a:t>
            </a:r>
          </a:p>
          <a:p>
            <a:pPr lvl="0" rtl="0">
              <a:spcBef>
                <a:spcPts val="0"/>
              </a:spcBef>
              <a:buNone/>
            </a:pPr>
            <a:r>
              <a:rPr lang="en">
                <a:solidFill>
                  <a:schemeClr val="lt2"/>
                </a:solidFill>
                <a:latin typeface="Garamond"/>
                <a:ea typeface="Garamond"/>
                <a:cs typeface="Garamond"/>
                <a:sym typeface="Garamond"/>
              </a:rPr>
              <a:t>bismillah: in the name of God!</a:t>
            </a:r>
          </a:p>
          <a:p>
            <a:pPr lvl="0" rtl="0">
              <a:spcBef>
                <a:spcPts val="0"/>
              </a:spcBef>
              <a:buNone/>
            </a:pPr>
            <a:r>
              <a:rPr lang="en">
                <a:solidFill>
                  <a:schemeClr val="lt2"/>
                </a:solidFill>
                <a:latin typeface="Garamond"/>
                <a:ea typeface="Garamond"/>
                <a:cs typeface="Garamond"/>
                <a:sym typeface="Garamond"/>
              </a:rPr>
              <a:t>mashallah: expression of appreciation</a:t>
            </a: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r>
              <a:rPr lang="en">
                <a:solidFill>
                  <a:schemeClr val="lt2"/>
                </a:solidFill>
                <a:latin typeface="Garamond"/>
                <a:ea typeface="Garamond"/>
                <a:cs typeface="Garamond"/>
                <a:sym typeface="Garamond"/>
              </a:rPr>
              <a:t>jo/jan: term of affection, often follows a name</a:t>
            </a:r>
          </a:p>
          <a:p>
            <a:pPr lvl="0" rtl="0">
              <a:spcBef>
                <a:spcPts val="0"/>
              </a:spcBef>
              <a:buNone/>
            </a:pPr>
            <a:r>
              <a:rPr lang="en">
                <a:solidFill>
                  <a:schemeClr val="lt2"/>
                </a:solidFill>
                <a:latin typeface="Garamond"/>
                <a:ea typeface="Garamond"/>
                <a:cs typeface="Garamond"/>
                <a:sym typeface="Garamond"/>
              </a:rPr>
              <a:t>sahib: master</a:t>
            </a:r>
          </a:p>
          <a:p>
            <a:pPr lvl="0" rtl="0">
              <a:spcBef>
                <a:spcPts val="0"/>
              </a:spcBef>
              <a:buNone/>
            </a:pPr>
            <a:r>
              <a:rPr lang="en">
                <a:solidFill>
                  <a:schemeClr val="lt2"/>
                </a:solidFill>
                <a:latin typeface="Garamond"/>
                <a:ea typeface="Garamond"/>
                <a:cs typeface="Garamond"/>
                <a:sym typeface="Garamond"/>
              </a:rPr>
              <a:t>harami: bastard</a:t>
            </a:r>
          </a:p>
          <a:p>
            <a:pPr lvl="0" rtl="0">
              <a:spcBef>
                <a:spcPts val="0"/>
              </a:spcBef>
              <a:buNone/>
            </a:pPr>
            <a:r>
              <a:rPr lang="en">
                <a:solidFill>
                  <a:schemeClr val="lt2"/>
                </a:solidFill>
                <a:latin typeface="Garamond"/>
                <a:ea typeface="Garamond"/>
                <a:cs typeface="Garamond"/>
                <a:sym typeface="Garamond"/>
              </a:rPr>
              <a:t>kinchini: an insult to a woman’s morality…</a:t>
            </a:r>
          </a:p>
          <a:p>
            <a:pPr lvl="0" rtl="0">
              <a:spcBef>
                <a:spcPts val="0"/>
              </a:spcBef>
              <a:buNone/>
            </a:pPr>
            <a:r>
              <a:rPr lang="en">
                <a:solidFill>
                  <a:schemeClr val="lt2"/>
                </a:solidFill>
                <a:latin typeface="Garamond"/>
                <a:ea typeface="Garamond"/>
                <a:cs typeface="Garamond"/>
                <a:sym typeface="Garamond"/>
              </a:rPr>
              <a:t>jinn: evil spirit</a:t>
            </a:r>
          </a:p>
          <a:p>
            <a:pPr lvl="0" rtl="0">
              <a:spcBef>
                <a:spcPts val="0"/>
              </a:spcBef>
              <a:buClr>
                <a:schemeClr val="dk1"/>
              </a:buClr>
              <a:buFont typeface="Arial"/>
              <a:buNone/>
            </a:pPr>
            <a:endParaRPr>
              <a:solidFill>
                <a:schemeClr val="lt2"/>
              </a:solidFill>
              <a:latin typeface="Garamond"/>
              <a:ea typeface="Garamond"/>
              <a:cs typeface="Garamond"/>
              <a:sym typeface="Garamond"/>
            </a:endParaRPr>
          </a:p>
          <a:p>
            <a:pPr lvl="0">
              <a:spcBef>
                <a:spcPts val="0"/>
              </a:spcBef>
              <a:buClr>
                <a:schemeClr val="dk1"/>
              </a:buClr>
              <a:buFont typeface="Arial"/>
              <a:buNone/>
            </a:pPr>
            <a:endParaRPr/>
          </a:p>
        </p:txBody>
      </p:sp>
      <p:sp>
        <p:nvSpPr>
          <p:cNvPr id="109" name="Shape 109"/>
          <p:cNvSpPr txBox="1"/>
          <p:nvPr/>
        </p:nvSpPr>
        <p:spPr>
          <a:xfrm>
            <a:off x="5238475" y="644312"/>
            <a:ext cx="3221099" cy="3716100"/>
          </a:xfrm>
          <a:prstGeom prst="rect">
            <a:avLst/>
          </a:prstGeom>
          <a:noFill/>
          <a:ln>
            <a:noFill/>
          </a:ln>
        </p:spPr>
        <p:txBody>
          <a:bodyPr lIns="91425" tIns="91425" rIns="91425" bIns="91425" anchor="t" anchorCtr="0">
            <a:noAutofit/>
          </a:bodyPr>
          <a:lstStyle/>
          <a:p>
            <a:pPr lvl="0" rtl="0">
              <a:spcBef>
                <a:spcPts val="0"/>
              </a:spcBef>
              <a:buClr>
                <a:schemeClr val="dk1"/>
              </a:buClr>
              <a:buSzPct val="78571"/>
              <a:buFont typeface="Arial"/>
              <a:buNone/>
            </a:pPr>
            <a:r>
              <a:rPr lang="en">
                <a:solidFill>
                  <a:schemeClr val="lt2"/>
                </a:solidFill>
                <a:latin typeface="Garamond"/>
                <a:ea typeface="Garamond"/>
                <a:cs typeface="Garamond"/>
                <a:sym typeface="Garamond"/>
              </a:rPr>
              <a:t>kolba: shack</a:t>
            </a:r>
          </a:p>
          <a:p>
            <a:pPr lvl="0" rtl="0">
              <a:spcBef>
                <a:spcPts val="0"/>
              </a:spcBef>
              <a:buNone/>
            </a:pPr>
            <a:r>
              <a:rPr lang="en">
                <a:solidFill>
                  <a:schemeClr val="lt2"/>
                </a:solidFill>
                <a:latin typeface="Garamond"/>
                <a:ea typeface="Garamond"/>
                <a:cs typeface="Garamond"/>
                <a:sym typeface="Garamond"/>
              </a:rPr>
              <a:t>kichiri: rice and lentils</a:t>
            </a:r>
          </a:p>
          <a:p>
            <a:pPr lvl="0" rtl="0">
              <a:spcBef>
                <a:spcPts val="0"/>
              </a:spcBef>
              <a:buNone/>
            </a:pPr>
            <a:r>
              <a:rPr lang="en">
                <a:solidFill>
                  <a:schemeClr val="lt2"/>
                </a:solidFill>
                <a:latin typeface="Garamond"/>
                <a:ea typeface="Garamond"/>
                <a:cs typeface="Garamond"/>
                <a:sym typeface="Garamond"/>
              </a:rPr>
              <a:t>naan: a bread</a:t>
            </a:r>
          </a:p>
          <a:p>
            <a:pPr lvl="0" rtl="0">
              <a:spcBef>
                <a:spcPts val="0"/>
              </a:spcBef>
              <a:buNone/>
            </a:pPr>
            <a:r>
              <a:rPr lang="en">
                <a:solidFill>
                  <a:schemeClr val="lt2"/>
                </a:solidFill>
                <a:latin typeface="Garamond"/>
                <a:ea typeface="Garamond"/>
                <a:cs typeface="Garamond"/>
                <a:sym typeface="Garamond"/>
              </a:rPr>
              <a:t>shorwa: a traditional soup</a:t>
            </a: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r>
              <a:rPr lang="en">
                <a:solidFill>
                  <a:schemeClr val="lt2"/>
                </a:solidFill>
                <a:latin typeface="Garamond"/>
                <a:ea typeface="Garamond"/>
                <a:cs typeface="Garamond"/>
                <a:sym typeface="Garamond"/>
              </a:rPr>
              <a:t>khasteghari: part of courtship, when the man or his father ask the father of the woman permission to court the woman</a:t>
            </a:r>
          </a:p>
          <a:p>
            <a:pPr lvl="0" rtl="0">
              <a:spcBef>
                <a:spcPts val="0"/>
              </a:spcBef>
              <a:buNone/>
            </a:pPr>
            <a:endParaRPr>
              <a:solidFill>
                <a:schemeClr val="lt2"/>
              </a:solidFill>
              <a:latin typeface="Garamond"/>
              <a:ea typeface="Garamond"/>
              <a:cs typeface="Garamond"/>
              <a:sym typeface="Garamond"/>
            </a:endParaRPr>
          </a:p>
          <a:p>
            <a:pPr lvl="0" rtl="0">
              <a:spcBef>
                <a:spcPts val="0"/>
              </a:spcBef>
              <a:buNone/>
            </a:pPr>
            <a:endParaRPr>
              <a:solidFill>
                <a:schemeClr val="lt2"/>
              </a:solidFill>
              <a:latin typeface="Garamond"/>
              <a:ea typeface="Garamond"/>
              <a:cs typeface="Garamond"/>
              <a:sym typeface="Garamond"/>
            </a:endParaRPr>
          </a:p>
          <a:p>
            <a:pPr lvl="0">
              <a:spcBef>
                <a:spcPts val="0"/>
              </a:spcBef>
              <a:buClr>
                <a:schemeClr val="dk1"/>
              </a:buClr>
              <a:buFont typeface="Arial"/>
              <a:buNone/>
            </a:pPr>
            <a:endParaRPr>
              <a:solidFill>
                <a:schemeClr val="lt2"/>
              </a:solidFill>
              <a:latin typeface="Garamond"/>
              <a:ea typeface="Garamond"/>
              <a:cs typeface="Garamond"/>
              <a:sym typeface="Garamond"/>
            </a:endParaRPr>
          </a:p>
        </p:txBody>
      </p:sp>
      <p:sp>
        <p:nvSpPr>
          <p:cNvPr id="110" name="Shape 110"/>
          <p:cNvSpPr txBox="1">
            <a:spLocks noGrp="1"/>
          </p:cNvSpPr>
          <p:nvPr>
            <p:ph type="title"/>
          </p:nvPr>
        </p:nvSpPr>
        <p:spPr>
          <a:xfrm>
            <a:off x="915775" y="-77476"/>
            <a:ext cx="7543800" cy="721800"/>
          </a:xfrm>
          <a:prstGeom prst="rect">
            <a:avLst/>
          </a:prstGeom>
        </p:spPr>
        <p:txBody>
          <a:bodyPr lIns="91425" tIns="91425" rIns="91425" bIns="91425" anchor="ctr" anchorCtr="0">
            <a:noAutofit/>
          </a:bodyPr>
          <a:lstStyle/>
          <a:p>
            <a:pPr lvl="0" algn="ctr" rtl="0">
              <a:spcBef>
                <a:spcPts val="0"/>
              </a:spcBef>
              <a:buNone/>
            </a:pPr>
            <a:r>
              <a:rPr lang="en" sz="3600">
                <a:solidFill>
                  <a:schemeClr val="lt2"/>
                </a:solidFill>
                <a:latin typeface="Garamond"/>
                <a:ea typeface="Garamond"/>
                <a:cs typeface="Garamond"/>
                <a:sym typeface="Garamond"/>
              </a:rPr>
              <a:t>Terms to Know</a:t>
            </a:r>
          </a:p>
        </p:txBody>
      </p:sp>
      <p:sp>
        <p:nvSpPr>
          <p:cNvPr id="111" name="Shape 111"/>
          <p:cNvSpPr txBox="1"/>
          <p:nvPr/>
        </p:nvSpPr>
        <p:spPr>
          <a:xfrm>
            <a:off x="5238475" y="3045550"/>
            <a:ext cx="3850799" cy="342000"/>
          </a:xfrm>
          <a:prstGeom prst="rect">
            <a:avLst/>
          </a:prstGeom>
          <a:noFill/>
          <a:ln>
            <a:noFill/>
          </a:ln>
        </p:spPr>
        <p:txBody>
          <a:bodyPr lIns="91425" tIns="91425" rIns="91425" bIns="91425" anchor="t" anchorCtr="0">
            <a:noAutofit/>
          </a:bodyPr>
          <a:lstStyle/>
          <a:p>
            <a:pPr rtl="0">
              <a:spcBef>
                <a:spcPts val="0"/>
              </a:spcBef>
              <a:buNone/>
            </a:pPr>
            <a:r>
              <a:rPr lang="en">
                <a:solidFill>
                  <a:schemeClr val="lt2"/>
                </a:solidFill>
                <a:highlight>
                  <a:srgbClr val="000000"/>
                </a:highlight>
                <a:latin typeface="Garamond"/>
                <a:ea typeface="Garamond"/>
                <a:cs typeface="Garamond"/>
                <a:sym typeface="Garamond"/>
              </a:rPr>
              <a:t>For a </a:t>
            </a:r>
            <a:r>
              <a:rPr lang="en" i="1">
                <a:solidFill>
                  <a:schemeClr val="lt2"/>
                </a:solidFill>
                <a:highlight>
                  <a:srgbClr val="000000"/>
                </a:highlight>
                <a:latin typeface="Garamond"/>
                <a:ea typeface="Garamond"/>
                <a:cs typeface="Garamond"/>
                <a:sym typeface="Garamond"/>
              </a:rPr>
              <a:t>Kite Runner </a:t>
            </a:r>
            <a:r>
              <a:rPr lang="en">
                <a:solidFill>
                  <a:schemeClr val="lt2"/>
                </a:solidFill>
                <a:highlight>
                  <a:srgbClr val="000000"/>
                </a:highlight>
                <a:latin typeface="Garamond"/>
                <a:ea typeface="Garamond"/>
                <a:cs typeface="Garamond"/>
                <a:sym typeface="Garamond"/>
              </a:rPr>
              <a:t>glossary or guide, go to: </a:t>
            </a:r>
            <a:r>
              <a:rPr lang="en" u="sng">
                <a:solidFill>
                  <a:schemeClr val="hlink"/>
                </a:solidFill>
                <a:highlight>
                  <a:srgbClr val="000000"/>
                </a:highlight>
                <a:latin typeface="Garamond"/>
                <a:ea typeface="Garamond"/>
                <a:cs typeface="Garamond"/>
                <a:sym typeface="Garamond"/>
                <a:hlinkClick r:id="rId3"/>
              </a:rPr>
              <a:t>http://www.woodhaven.k12.mi.us/common/pages/DisplayFile.aspx?itemId=17954638</a:t>
            </a:r>
          </a:p>
          <a:p>
            <a:pPr rtl="0">
              <a:spcBef>
                <a:spcPts val="0"/>
              </a:spcBef>
              <a:buNone/>
            </a:pPr>
            <a:endParaRPr>
              <a:solidFill>
                <a:schemeClr val="lt2"/>
              </a:solidFill>
              <a:highlight>
                <a:srgbClr val="000000"/>
              </a:highlight>
              <a:latin typeface="Garamond"/>
              <a:ea typeface="Garamond"/>
              <a:cs typeface="Garamond"/>
              <a:sym typeface="Garamond"/>
            </a:endParaRPr>
          </a:p>
          <a:p>
            <a:pPr rtl="0">
              <a:spcBef>
                <a:spcPts val="0"/>
              </a:spcBef>
              <a:buNone/>
            </a:pPr>
            <a:r>
              <a:rPr lang="en">
                <a:solidFill>
                  <a:schemeClr val="lt2"/>
                </a:solidFill>
                <a:highlight>
                  <a:srgbClr val="000000"/>
                </a:highlight>
                <a:latin typeface="Garamond"/>
                <a:ea typeface="Garamond"/>
                <a:cs typeface="Garamond"/>
                <a:sym typeface="Garamond"/>
              </a:rPr>
              <a:t>For a </a:t>
            </a:r>
            <a:r>
              <a:rPr lang="en" i="1">
                <a:solidFill>
                  <a:schemeClr val="lt2"/>
                </a:solidFill>
                <a:highlight>
                  <a:srgbClr val="000000"/>
                </a:highlight>
                <a:latin typeface="Garamond"/>
                <a:ea typeface="Garamond"/>
                <a:cs typeface="Garamond"/>
                <a:sym typeface="Garamond"/>
              </a:rPr>
              <a:t>Suns </a:t>
            </a:r>
            <a:r>
              <a:rPr lang="en">
                <a:solidFill>
                  <a:schemeClr val="lt2"/>
                </a:solidFill>
                <a:highlight>
                  <a:srgbClr val="000000"/>
                </a:highlight>
                <a:latin typeface="Garamond"/>
                <a:ea typeface="Garamond"/>
                <a:cs typeface="Garamond"/>
                <a:sym typeface="Garamond"/>
              </a:rPr>
              <a:t>glossary or guide, go to:</a:t>
            </a:r>
          </a:p>
          <a:p>
            <a:pPr rtl="0">
              <a:spcBef>
                <a:spcPts val="0"/>
              </a:spcBef>
              <a:buNone/>
            </a:pPr>
            <a:r>
              <a:rPr lang="en" u="sng">
                <a:solidFill>
                  <a:schemeClr val="hlink"/>
                </a:solidFill>
                <a:highlight>
                  <a:srgbClr val="000000"/>
                </a:highlight>
                <a:latin typeface="Garamond"/>
                <a:ea typeface="Garamond"/>
                <a:cs typeface="Garamond"/>
                <a:sym typeface="Garamond"/>
                <a:hlinkClick r:id="rId4"/>
              </a:rPr>
              <a:t>https://sites.google.com/site/athousandsplendidsunslhs/afghan-terms-and-definitions</a:t>
            </a:r>
          </a:p>
          <a:p>
            <a:pPr>
              <a:spcBef>
                <a:spcPts val="0"/>
              </a:spcBef>
              <a:buNone/>
            </a:pPr>
            <a:endParaRPr>
              <a:solidFill>
                <a:schemeClr val="lt2"/>
              </a:solidFill>
              <a:highlight>
                <a:srgbClr val="000000"/>
              </a:highlight>
              <a:latin typeface="Garamond"/>
              <a:ea typeface="Garamond"/>
              <a:cs typeface="Garamond"/>
              <a:sym typeface="Garamond"/>
            </a:endParaRPr>
          </a:p>
        </p:txBody>
      </p:sp>
    </p:spTree>
  </p:cSld>
  <p:clrMapOvr>
    <a:masterClrMapping/>
  </p:clrMapOvr>
  <p:transition spd="slow">
    <p:cut/>
  </p:transition>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2130</Words>
  <Application>Microsoft Office PowerPoint</Application>
  <PresentationFormat>On-screen Show (16:9)</PresentationFormat>
  <Paragraphs>161</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Garamond</vt:lpstr>
      <vt:lpstr>Noto Symbol</vt:lpstr>
      <vt:lpstr>Arial</vt:lpstr>
      <vt:lpstr>Old Standard TT</vt:lpstr>
      <vt:lpstr>paperback</vt:lpstr>
      <vt:lpstr>A Thousand Splendid Suns The Kite Runner by Khaled Hosseini</vt:lpstr>
      <vt:lpstr>Culture Clash chart: Fill out why you think the practices listed on the left might be strange to another culture</vt:lpstr>
      <vt:lpstr>Khaled Hosseini</vt:lpstr>
      <vt:lpstr>Afghanistan: A Timeline</vt:lpstr>
      <vt:lpstr>Afghanistan: A Timeline</vt:lpstr>
      <vt:lpstr>Afghanistan: A Timeline</vt:lpstr>
      <vt:lpstr>The Kite Runner: Cast of Characters</vt:lpstr>
      <vt:lpstr>A Thousand Splendid Suns: Cast of Characters</vt:lpstr>
      <vt:lpstr>Terms to Know</vt:lpstr>
      <vt:lpstr>Pashtun/Hazara </vt:lpstr>
      <vt:lpstr>Sunni/Shia</vt:lpstr>
      <vt:lpstr>Novel Expectations:</vt:lpstr>
      <vt:lpstr>Reading and Journal Schedule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Thousand Splendid Suns The Kite Runner by Khaled Hosseini</dc:title>
  <dc:creator>Nowacky, Patricia L.</dc:creator>
  <cp:lastModifiedBy>Nowacky, Patricia L.</cp:lastModifiedBy>
  <cp:revision>1</cp:revision>
  <dcterms:modified xsi:type="dcterms:W3CDTF">2015-10-06T19:09:51Z</dcterms:modified>
</cp:coreProperties>
</file>