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0" x="457200"/>
            <a:ext cy="4111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Terms to Know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57200" x="0"/>
            <a:ext cy="6400799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25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Epithet: </a:t>
            </a:r>
          </a:p>
          <a:p>
            <a:pPr algn="l" rtl="0" lvl="1" marR="0" indent="-520700" marL="91440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–"/>
            </a:pPr>
            <a:r>
              <a:rPr strike="noStrike" u="none" b="0" cap="none" baseline="0" sz="2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descriptive name, adjective, phrase, or title that is repeatedly used to describe or characterize a quality or characteristic of a person, place, or thing. E.g.: Paris, the City of Lights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604A7B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2500" lang="en-US" i="0">
                <a:solidFill>
                  <a:srgbClr val="604A7B"/>
                </a:solidFill>
                <a:latin typeface="Calibri"/>
                <a:ea typeface="Calibri"/>
                <a:cs typeface="Calibri"/>
                <a:sym typeface="Calibri"/>
              </a:rPr>
              <a:t>Extended metaphor:</a:t>
            </a:r>
          </a:p>
          <a:p>
            <a:pPr algn="l" rtl="0" lvl="1" marR="0" indent="-520700" marL="91440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8064A2"/>
              </a:buClr>
              <a:buSzPct val="100000"/>
              <a:buFont typeface="Arial"/>
              <a:buChar char="–"/>
            </a:pPr>
            <a:r>
              <a:rPr strike="noStrike" u="none" b="0" cap="none" baseline="0" sz="2200" lang="en-US" i="0">
                <a:solidFill>
                  <a:srgbClr val="8064A2"/>
                </a:solidFill>
                <a:latin typeface="Calibri"/>
                <a:ea typeface="Calibri"/>
                <a:cs typeface="Calibri"/>
                <a:sym typeface="Calibri"/>
              </a:rPr>
              <a:t>A comparison (without using like or as) that says that something is something else. Extended or developed over many lines.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2500" lang="en-US" i="0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Epic simile:</a:t>
            </a:r>
          </a:p>
          <a:p>
            <a:pPr algn="l" rtl="0" lvl="1" marR="0" indent="-520700" marL="91440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–"/>
            </a:pPr>
            <a:r>
              <a:rPr strike="noStrike" u="none" b="0" cap="none" baseline="0" sz="2200" lang="en-US" i="0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A comparison that uses “like” or “as.” This is developed over many lines. 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25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 foil:</a:t>
            </a:r>
          </a:p>
          <a:p>
            <a:pPr algn="l" rtl="0" lvl="1" marR="0" indent="-520700" marL="91440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–"/>
            </a:pPr>
            <a:r>
              <a:rPr strike="noStrike" u="none" b="0" cap="none" baseline="0" sz="2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Draws attention to the differences between the two characters; “reflects” the characters to allow the differences to stand out and provide analysis of traits; may be similar in some regards, but notable differences or contrasts for certain situations. 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215968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2500" lang="en-US" i="0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rPr>
              <a:t>Tragic hero:</a:t>
            </a:r>
          </a:p>
          <a:p>
            <a:pPr algn="l" rtl="0" lvl="1" marR="0" indent="-520700" marL="91440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215968"/>
              </a:buClr>
              <a:buSzPct val="100000"/>
              <a:buFont typeface="Arial"/>
              <a:buChar char="–"/>
            </a:pPr>
            <a:r>
              <a:rPr strike="noStrike" u="none" b="0" cap="none" baseline="0" sz="2200" lang="en-US" i="0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rPr>
              <a:t>A character of noble status who possesses a flaw that brings about his/her downfall. The character realizes the mistakes he/she has made only after it is too late to fix, usually includes tragedy, loss, death. This realization provides for the “heroic “ classification.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200" i="0">
              <a:solidFill>
                <a:srgbClr val="2159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 for </a:t>
            </a:r>
            <a:r>
              <a:rPr strike="noStrike" u="none" b="0" cap="none" baseline="0" sz="44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Iliad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19200" x="304800"/>
            <a:ext cy="5410200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 each of the following a specific color for the readings. Highlight specific instances of </a:t>
            </a:r>
            <a:r>
              <a:rPr strike="noStrike" u="sng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characterization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Gods, Achilles, Paris, Hector, Menelaus, Agamemnon, Helen, Andromache</a:t>
            </a:r>
          </a:p>
          <a:p>
            <a:pPr algn="l" rtl="0" lvl="2" marR="0" indent="-25400" marL="1143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14350" marL="51435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Underline/mark the following terms. These REQUIRE annotations!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Archetypes, epithet, epic simile, extended metaphor, character foil, and tragic hero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