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14"/>
      <p:bold r:id="rId15"/>
      <p:italic r:id="rId1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31234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52300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61580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78162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17266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48810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9355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8082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33515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68612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52739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1074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6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6000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/>
            </a:lvl1pPr>
            <a:lvl2pPr marL="457200" indent="0" rtl="0">
              <a:spcBef>
                <a:spcPts val="0"/>
              </a:spcBef>
              <a:buFont typeface="Arial"/>
              <a:buNone/>
              <a:defRPr sz="2000"/>
            </a:lvl2pPr>
            <a:lvl3pPr marL="914400" indent="0" rtl="0">
              <a:spcBef>
                <a:spcPts val="0"/>
              </a:spcBef>
              <a:buFont typeface="Arial"/>
              <a:buNone/>
              <a:defRPr sz="1800"/>
            </a:lvl3pPr>
            <a:lvl4pPr marL="1371600" indent="0" rtl="0">
              <a:spcBef>
                <a:spcPts val="0"/>
              </a:spcBef>
              <a:buFont typeface="Arial"/>
              <a:buNone/>
              <a:defRPr sz="1600"/>
            </a:lvl4pPr>
            <a:lvl5pPr marL="1828800" indent="0" rtl="0">
              <a:spcBef>
                <a:spcPts val="0"/>
              </a:spcBef>
              <a:buFont typeface="Arial"/>
              <a:buNone/>
              <a:defRPr sz="1600"/>
            </a:lvl5pPr>
            <a:lvl6pPr marL="2286000" indent="0" rtl="0">
              <a:spcBef>
                <a:spcPts val="0"/>
              </a:spcBef>
              <a:buFont typeface="Arial"/>
              <a:buNone/>
              <a:defRPr sz="1600"/>
            </a:lvl6pPr>
            <a:lvl7pPr marL="2743200" indent="0" rtl="0">
              <a:spcBef>
                <a:spcPts val="0"/>
              </a:spcBef>
              <a:buFont typeface="Arial"/>
              <a:buNone/>
              <a:defRPr sz="1600"/>
            </a:lvl7pPr>
            <a:lvl8pPr marL="3200400" indent="0" rtl="0">
              <a:spcBef>
                <a:spcPts val="0"/>
              </a:spcBef>
              <a:buFont typeface="Arial"/>
              <a:buNone/>
              <a:defRPr sz="1600"/>
            </a:lvl8pPr>
            <a:lvl9pPr marL="3657600" indent="0" rtl="0">
              <a:spcBef>
                <a:spcPts val="0"/>
              </a:spcBef>
              <a:buFont typeface="Arial"/>
              <a:buNone/>
              <a:defRPr sz="16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600"/>
            </a:lvl1pPr>
            <a:lvl2pPr marL="457200" indent="0" rtl="0">
              <a:spcBef>
                <a:spcPts val="0"/>
              </a:spcBef>
              <a:buFont typeface="Arial"/>
              <a:buNone/>
              <a:defRPr sz="1400"/>
            </a:lvl2pPr>
            <a:lvl3pPr marL="914400" indent="0" rtl="0">
              <a:spcBef>
                <a:spcPts val="0"/>
              </a:spcBef>
              <a:buFont typeface="Arial"/>
              <a:buNone/>
              <a:defRPr sz="1200"/>
            </a:lvl3pPr>
            <a:lvl4pPr marL="1371600" indent="0" rtl="0">
              <a:spcBef>
                <a:spcPts val="0"/>
              </a:spcBef>
              <a:buFont typeface="Arial"/>
              <a:buNone/>
              <a:defRPr sz="1000"/>
            </a:lvl4pPr>
            <a:lvl5pPr marL="1828800" indent="0" rtl="0">
              <a:spcBef>
                <a:spcPts val="0"/>
              </a:spcBef>
              <a:buFont typeface="Arial"/>
              <a:buNone/>
              <a:defRPr sz="1000"/>
            </a:lvl5pPr>
            <a:lvl6pPr marL="2286000" indent="0" rtl="0">
              <a:spcBef>
                <a:spcPts val="0"/>
              </a:spcBef>
              <a:buFont typeface="Arial"/>
              <a:buNone/>
              <a:defRPr sz="1000"/>
            </a:lvl6pPr>
            <a:lvl7pPr marL="2743200" indent="0" rtl="0">
              <a:spcBef>
                <a:spcPts val="0"/>
              </a:spcBef>
              <a:buFont typeface="Arial"/>
              <a:buNone/>
              <a:defRPr sz="1000"/>
            </a:lvl7pPr>
            <a:lvl8pPr marL="3200400" indent="0" rtl="0">
              <a:spcBef>
                <a:spcPts val="0"/>
              </a:spcBef>
              <a:buFont typeface="Arial"/>
              <a:buNone/>
              <a:defRPr sz="1000"/>
            </a:lvl8pPr>
            <a:lvl9pPr marL="3657600" indent="0" rtl="0">
              <a:spcBef>
                <a:spcPts val="0"/>
              </a:spcBef>
              <a:buFont typeface="Arial"/>
              <a:buNone/>
              <a:defRPr sz="10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600"/>
            </a:lvl1pPr>
            <a:lvl2pPr marL="457200" indent="0" rtl="0">
              <a:spcBef>
                <a:spcPts val="0"/>
              </a:spcBef>
              <a:buFont typeface="Arial"/>
              <a:buNone/>
              <a:defRPr sz="1400"/>
            </a:lvl2pPr>
            <a:lvl3pPr marL="914400" indent="0" rtl="0">
              <a:spcBef>
                <a:spcPts val="0"/>
              </a:spcBef>
              <a:buFont typeface="Arial"/>
              <a:buNone/>
              <a:defRPr sz="1200"/>
            </a:lvl3pPr>
            <a:lvl4pPr marL="1371600" indent="0" rtl="0">
              <a:spcBef>
                <a:spcPts val="0"/>
              </a:spcBef>
              <a:buFont typeface="Arial"/>
              <a:buNone/>
              <a:defRPr sz="1000"/>
            </a:lvl4pPr>
            <a:lvl5pPr marL="1828800" indent="0" rtl="0">
              <a:spcBef>
                <a:spcPts val="0"/>
              </a:spcBef>
              <a:buFont typeface="Arial"/>
              <a:buNone/>
              <a:defRPr sz="1000"/>
            </a:lvl5pPr>
            <a:lvl6pPr marL="2286000" indent="0" rtl="0">
              <a:spcBef>
                <a:spcPts val="0"/>
              </a:spcBef>
              <a:buFont typeface="Arial"/>
              <a:buNone/>
              <a:defRPr sz="1000"/>
            </a:lvl6pPr>
            <a:lvl7pPr marL="2743200" indent="0" rtl="0">
              <a:spcBef>
                <a:spcPts val="0"/>
              </a:spcBef>
              <a:buFont typeface="Arial"/>
              <a:buNone/>
              <a:defRPr sz="1000"/>
            </a:lvl7pPr>
            <a:lvl8pPr marL="3200400" indent="0" rtl="0">
              <a:spcBef>
                <a:spcPts val="0"/>
              </a:spcBef>
              <a:buFont typeface="Arial"/>
              <a:buNone/>
              <a:defRPr sz="1000"/>
            </a:lvl8pPr>
            <a:lvl9pPr marL="3657600" indent="0" rtl="0">
              <a:spcBef>
                <a:spcPts val="0"/>
              </a:spcBef>
              <a:buFont typeface="Arial"/>
              <a:buNone/>
              <a:defRPr sz="10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1981200" y="3048000"/>
            <a:ext cx="5562600" cy="1098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5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Creating an Outline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2133600" y="4221162"/>
            <a:ext cx="4800600" cy="512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25000"/>
              <a:buFont typeface="Garamond"/>
              <a:buNone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Dos and Don’ts for organizing your thoughts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746125" y="2667000"/>
            <a:ext cx="3848099" cy="3657599"/>
          </a:xfrm>
          <a:custGeom>
            <a:avLst/>
            <a:gdLst/>
            <a:ahLst/>
            <a:cxnLst/>
            <a:rect l="0" t="0" r="0" b="0"/>
            <a:pathLst>
              <a:path w="3848100" h="3657600" extrusionOk="0">
                <a:moveTo>
                  <a:pt x="0" y="1828800"/>
                </a:moveTo>
                <a:cubicBezTo>
                  <a:pt x="0" y="818782"/>
                  <a:pt x="861427" y="0"/>
                  <a:pt x="1924050" y="0"/>
                </a:cubicBezTo>
                <a:cubicBezTo>
                  <a:pt x="2986673" y="0"/>
                  <a:pt x="3848100" y="818782"/>
                  <a:pt x="3848100" y="1828800"/>
                </a:cubicBezTo>
                <a:cubicBezTo>
                  <a:pt x="3848100" y="2838818"/>
                  <a:pt x="2986673" y="3657600"/>
                  <a:pt x="1924050" y="3657600"/>
                </a:cubicBezTo>
                <a:cubicBezTo>
                  <a:pt x="861427" y="3657600"/>
                  <a:pt x="0" y="2838818"/>
                  <a:pt x="0" y="1828800"/>
                </a:cubicBezTo>
                <a:close/>
                <a:moveTo>
                  <a:pt x="3002898" y="2389792"/>
                </a:moveTo>
                <a:cubicBezTo>
                  <a:pt x="3290368" y="1918737"/>
                  <a:pt x="3180968" y="1326190"/>
                  <a:pt x="2740697" y="969619"/>
                </a:cubicBezTo>
                <a:cubicBezTo>
                  <a:pt x="2351279" y="654233"/>
                  <a:pt x="1790326" y="595960"/>
                  <a:pt x="1334708" y="823562"/>
                </a:cubicBezTo>
                <a:lnTo>
                  <a:pt x="3002898" y="2389792"/>
                </a:lnTo>
                <a:close/>
                <a:moveTo>
                  <a:pt x="845202" y="1267808"/>
                </a:moveTo>
                <a:cubicBezTo>
                  <a:pt x="557732" y="1738863"/>
                  <a:pt x="667132" y="2331410"/>
                  <a:pt x="1107403" y="2687981"/>
                </a:cubicBezTo>
                <a:cubicBezTo>
                  <a:pt x="1496821" y="3003367"/>
                  <a:pt x="2057774" y="3061640"/>
                  <a:pt x="2513392" y="2834038"/>
                </a:cubicBezTo>
                <a:lnTo>
                  <a:pt x="845202" y="1267808"/>
                </a:lnTo>
                <a:close/>
              </a:path>
            </a:pathLst>
          </a:custGeom>
          <a:solidFill>
            <a:schemeClr val="accent1">
              <a:alpha val="26666"/>
            </a:schemeClr>
          </a:solidFill>
          <a:ln w="12700" cap="flat" cmpd="sng">
            <a:solidFill>
              <a:srgbClr val="68685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1905000" y="609600"/>
            <a:ext cx="41909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For example: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724400" y="2438400"/>
            <a:ext cx="4114800" cy="4246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romanUcPeriod" startAt="2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Main Point:  Mengele’s early life did not teach him any particular respect or compassion for others.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Forceful mother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Openly criticized members of family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Forced children to be Catholic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Described as “not capable of loving” (“Josef Mengele”)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Nanny, Monika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Non-Catholics were damned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Did not allow Mengele – “a curious youth – to question the Catholic faith” (Cefrey)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33400" y="2438400"/>
            <a:ext cx="3962399" cy="434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romanU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Main Point: Mengele’s early life did not teach him any particular respect or compassion for others.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He had a forceful mother, who greatly impacted the way he approached others in the future.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His mother often openly criticized members of the family, including his father, in public, proving to be the strict disciplinarian of the family.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She forced all her children to be Catholic, preventing them from making any choice or decision for themselves.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Mengele even described his mother as “not capable of loving (“Josef Mengele”).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When he was younger, Mengele spent most of his time with his nanny, Monika.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She taught him from an early age that non-Catholics were damned, reinforcing the idea passed down from Mengele’s mother.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nanny did not allow Mengele - “a curious youth – to question the Catholic faith” (Cefrey).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876300" y="1905000"/>
            <a:ext cx="3868737" cy="62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0E08"/>
              </a:buClr>
              <a:buSzPct val="25000"/>
              <a:buFont typeface="Garamond"/>
              <a:buNone/>
            </a:pPr>
            <a:r>
              <a:rPr lang="en-US" sz="3200" b="1" i="0" u="none" strike="noStrike" cap="none" baseline="0">
                <a:solidFill>
                  <a:srgbClr val="AD0E08"/>
                </a:solidFill>
                <a:latin typeface="Garamond"/>
                <a:ea typeface="Garamond"/>
                <a:cs typeface="Garamond"/>
                <a:sym typeface="Garamond"/>
              </a:rPr>
              <a:t>NO!!!!!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875212" y="1895475"/>
            <a:ext cx="3887786" cy="62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25000"/>
              <a:buFont typeface="Garamond"/>
              <a:buNone/>
            </a:pPr>
            <a:r>
              <a:rPr lang="en-US" sz="3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YES!!!!!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hape 1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8100" y="2014536"/>
            <a:ext cx="5591174" cy="408146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2813050" y="490537"/>
            <a:ext cx="3581399" cy="561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Outline Sample</a:t>
            </a:r>
          </a:p>
        </p:txBody>
      </p:sp>
      <p:sp>
        <p:nvSpPr>
          <p:cNvPr id="153" name="Shape 153"/>
          <p:cNvSpPr/>
          <p:nvPr/>
        </p:nvSpPr>
        <p:spPr>
          <a:xfrm>
            <a:off x="1674811" y="2478086"/>
            <a:ext cx="1676399" cy="914400"/>
          </a:xfrm>
          <a:prstGeom prst="ellipse">
            <a:avLst/>
          </a:prstGeom>
          <a:noFill/>
          <a:ln w="317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4" name="Shape 154"/>
          <p:cNvCxnSpPr/>
          <p:nvPr/>
        </p:nvCxnSpPr>
        <p:spPr>
          <a:xfrm rot="10800000">
            <a:off x="1828800" y="1828800"/>
            <a:ext cx="304799" cy="685799"/>
          </a:xfrm>
          <a:prstGeom prst="straightConnector1">
            <a:avLst/>
          </a:prstGeom>
          <a:noFill/>
          <a:ln w="22225" cap="flat" cmpd="sng">
            <a:solidFill>
              <a:srgbClr val="C00000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55" name="Shape 155"/>
          <p:cNvSpPr txBox="1"/>
          <p:nvPr/>
        </p:nvSpPr>
        <p:spPr>
          <a:xfrm>
            <a:off x="609600" y="1428750"/>
            <a:ext cx="2743199" cy="369886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25000"/>
              <a:buFont typeface="Garamond"/>
              <a:buNone/>
            </a:pPr>
            <a:r>
              <a:rPr lang="en-US" sz="18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Double-spaced heading</a:t>
            </a:r>
          </a:p>
        </p:txBody>
      </p:sp>
      <p:sp>
        <p:nvSpPr>
          <p:cNvPr id="156" name="Shape 156"/>
          <p:cNvSpPr/>
          <p:nvPr/>
        </p:nvSpPr>
        <p:spPr>
          <a:xfrm>
            <a:off x="5410200" y="2133600"/>
            <a:ext cx="1117599" cy="457200"/>
          </a:xfrm>
          <a:prstGeom prst="ellipse">
            <a:avLst/>
          </a:prstGeom>
          <a:noFill/>
          <a:ln w="317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" name="Shape 157"/>
          <p:cNvCxnSpPr/>
          <p:nvPr/>
        </p:nvCxnSpPr>
        <p:spPr>
          <a:xfrm rot="10800000" flipH="1">
            <a:off x="6400800" y="1698625"/>
            <a:ext cx="1143000" cy="517524"/>
          </a:xfrm>
          <a:prstGeom prst="straightConnector1">
            <a:avLst/>
          </a:prstGeom>
          <a:noFill/>
          <a:ln w="22225" cap="flat" cmpd="sng">
            <a:solidFill>
              <a:srgbClr val="C00000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58" name="Shape 158"/>
          <p:cNvSpPr txBox="1"/>
          <p:nvPr/>
        </p:nvSpPr>
        <p:spPr>
          <a:xfrm>
            <a:off x="7239000" y="1238250"/>
            <a:ext cx="1600199" cy="430212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25000"/>
              <a:buFont typeface="Garamond"/>
              <a:buNone/>
            </a:pPr>
            <a:r>
              <a:rPr lang="en-US" sz="11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Header with Last Name and page #</a:t>
            </a:r>
          </a:p>
        </p:txBody>
      </p:sp>
      <p:cxnSp>
        <p:nvCxnSpPr>
          <p:cNvPr id="159" name="Shape 159"/>
          <p:cNvCxnSpPr/>
          <p:nvPr/>
        </p:nvCxnSpPr>
        <p:spPr>
          <a:xfrm rot="10800000" flipH="1">
            <a:off x="5772150" y="3124200"/>
            <a:ext cx="723900" cy="293687"/>
          </a:xfrm>
          <a:prstGeom prst="straightConnector1">
            <a:avLst/>
          </a:prstGeom>
          <a:noFill/>
          <a:ln w="22225" cap="flat" cmpd="sng">
            <a:solidFill>
              <a:srgbClr val="C00000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60" name="Shape 160"/>
          <p:cNvSpPr txBox="1"/>
          <p:nvPr/>
        </p:nvSpPr>
        <p:spPr>
          <a:xfrm>
            <a:off x="6496050" y="2965450"/>
            <a:ext cx="1600199" cy="261936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25000"/>
              <a:buFont typeface="Garamond"/>
              <a:buNone/>
            </a:pPr>
            <a:r>
              <a:rPr lang="en-US" sz="11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Unique, centered title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6527800" y="4953000"/>
            <a:ext cx="2387600" cy="1754187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12-point, Times New Roman font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Appropriately detailed information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One-inch margins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Included citations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Formal language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Thesis and topic sentence in complete sentences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752600" y="762000"/>
            <a:ext cx="396239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Why Outline?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752600" y="2057400"/>
            <a:ext cx="5410200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Logical bridge between research and final paper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Way to organize the ideas that will eventually go into your paper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List major ideas/topics you will cover followed by subtopics that relate to each major idea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Shows relationships/order of information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Helps keep track of researched information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Keeps you effectively on point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Defines boundaries (when moving from one topic to another)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752600" y="762000"/>
            <a:ext cx="47244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752600" y="1905000"/>
            <a:ext cx="54102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organized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logical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Help </a:t>
            </a:r>
            <a:r>
              <a:rPr lang="en-US" sz="2400" b="0" i="1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you</a:t>
            </a: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 organize </a:t>
            </a:r>
            <a:r>
              <a:rPr lang="en-US" sz="2400" b="0" i="1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your</a:t>
            </a: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 thoughts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Make sense for YOU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The presented sample outline is not set in stone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Add more elaboration or details if necessary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828800" y="914400"/>
            <a:ext cx="43434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752600" y="1600200"/>
            <a:ext cx="57912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32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specific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8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Don’t just say “Elaborate here.”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D0E08"/>
              </a:buClr>
              <a:buSzPct val="100000"/>
              <a:buFont typeface="Garamond"/>
              <a:buChar char="–"/>
            </a:pPr>
            <a:r>
              <a:rPr lang="en-US" sz="2800" b="0" i="0" u="none" strike="noStrike" cap="none" baseline="0">
                <a:solidFill>
                  <a:srgbClr val="AD0E08"/>
                </a:solidFill>
                <a:latin typeface="Garamond"/>
                <a:ea typeface="Garamond"/>
                <a:cs typeface="Garamond"/>
                <a:sym typeface="Garamond"/>
              </a:rPr>
              <a:t>Include citations with quoted/paraphrased material </a:t>
            </a:r>
            <a:r>
              <a:rPr lang="en-US" sz="28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(this helps when you’re actually writing the paper – all the information is already there!)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8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Pull the information from your source/notes sheets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752600" y="1066800"/>
            <a:ext cx="47244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52600" y="1600200"/>
            <a:ext cx="53339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Have more than one item per heading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Garamond"/>
              <a:buChar char="–"/>
            </a:pPr>
            <a:r>
              <a:rPr lang="en-US" sz="1600" b="1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If you have a I, you should also have a II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Garamond"/>
              <a:buChar char="–"/>
            </a:pPr>
            <a:r>
              <a:rPr lang="en-US" sz="16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If you have an A, you should also have a B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Garamond"/>
              <a:buChar char="–"/>
            </a:pPr>
            <a:r>
              <a:rPr lang="en-US" sz="16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If you have a 1, you should also have a 2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200400" y="3276600"/>
            <a:ext cx="3352799" cy="3416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AutoNum type="romanUcPeriod"/>
            </a:pPr>
            <a:r>
              <a:rPr lang="en-US" sz="1200" b="1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Introduction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Hook/opening comments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Background information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Thesis</a:t>
            </a: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AutoNum type="romanUcPeriod"/>
            </a:pPr>
            <a:r>
              <a:rPr lang="en-US" sz="1200" b="1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Main Point 1: 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Detail: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Detail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AutoNum type="romanUcPeriod"/>
            </a:pPr>
            <a:r>
              <a:rPr lang="en-US" sz="1200" b="1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Main Point 2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Detail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Detail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066800" y="4419600"/>
            <a:ext cx="1524000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25000"/>
              <a:buFont typeface="Garamond"/>
              <a:buNone/>
            </a:pPr>
            <a:r>
              <a:rPr lang="en-US" sz="1800" b="1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For example: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752600" y="1066800"/>
            <a:ext cx="46481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768475" y="1600200"/>
            <a:ext cx="5562600" cy="27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32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parallel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The significance of info in A should be equally as important as the info in B.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Same with subheadings and subordinate information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Broadest information in first heading, narrow with each subsequent heading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276600" y="4948237"/>
            <a:ext cx="3809999" cy="1076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AutoNum type="romanUcPeriod"/>
            </a:pPr>
            <a:r>
              <a:rPr lang="en-US" sz="2800" b="0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Broader idea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2000" b="0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More specific detail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400" b="0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Super specific evidence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143000" y="4948237"/>
            <a:ext cx="1524000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For example: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1066800" y="2505075"/>
            <a:ext cx="3505199" cy="3286124"/>
          </a:xfrm>
          <a:custGeom>
            <a:avLst/>
            <a:gdLst/>
            <a:ahLst/>
            <a:cxnLst/>
            <a:rect l="0" t="0" r="0" b="0"/>
            <a:pathLst>
              <a:path w="3505200" h="3286125" extrusionOk="0">
                <a:moveTo>
                  <a:pt x="0" y="1643063"/>
                </a:moveTo>
                <a:cubicBezTo>
                  <a:pt x="0" y="735624"/>
                  <a:pt x="784666" y="0"/>
                  <a:pt x="1752600" y="0"/>
                </a:cubicBezTo>
                <a:cubicBezTo>
                  <a:pt x="2720534" y="0"/>
                  <a:pt x="3505200" y="735624"/>
                  <a:pt x="3505200" y="1643063"/>
                </a:cubicBezTo>
                <a:cubicBezTo>
                  <a:pt x="3505200" y="2550502"/>
                  <a:pt x="2720534" y="3286126"/>
                  <a:pt x="1752600" y="3286126"/>
                </a:cubicBezTo>
                <a:cubicBezTo>
                  <a:pt x="784666" y="3286126"/>
                  <a:pt x="0" y="2550502"/>
                  <a:pt x="0" y="1643063"/>
                </a:cubicBezTo>
                <a:close/>
                <a:moveTo>
                  <a:pt x="2739976" y="2151510"/>
                </a:moveTo>
                <a:cubicBezTo>
                  <a:pt x="3010852" y="1722001"/>
                  <a:pt x="2904617" y="1179053"/>
                  <a:pt x="2487179" y="859511"/>
                </a:cubicBezTo>
                <a:cubicBezTo>
                  <a:pt x="2129764" y="585915"/>
                  <a:pt x="1623188" y="538509"/>
                  <a:pt x="1211310" y="740114"/>
                </a:cubicBezTo>
                <a:lnTo>
                  <a:pt x="2739976" y="2151510"/>
                </a:lnTo>
                <a:close/>
                <a:moveTo>
                  <a:pt x="765224" y="1134615"/>
                </a:moveTo>
                <a:cubicBezTo>
                  <a:pt x="494348" y="1564124"/>
                  <a:pt x="600583" y="2107072"/>
                  <a:pt x="1018021" y="2426614"/>
                </a:cubicBezTo>
                <a:cubicBezTo>
                  <a:pt x="1375436" y="2700210"/>
                  <a:pt x="1882012" y="2747616"/>
                  <a:pt x="2293890" y="2546011"/>
                </a:cubicBezTo>
                <a:lnTo>
                  <a:pt x="765224" y="1134615"/>
                </a:lnTo>
                <a:close/>
              </a:path>
            </a:pathLst>
          </a:custGeom>
          <a:solidFill>
            <a:schemeClr val="accent1">
              <a:alpha val="38431"/>
            </a:schemeClr>
          </a:solidFill>
          <a:ln w="12700" cap="flat" cmpd="sng">
            <a:solidFill>
              <a:srgbClr val="68685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76300" y="1703386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0E08"/>
              </a:buClr>
              <a:buSzPct val="25000"/>
              <a:buFont typeface="Garamond"/>
              <a:buNone/>
            </a:pPr>
            <a:r>
              <a:rPr lang="en-US" sz="2400" b="1" i="0" u="none" strike="noStrike" cap="none" baseline="0">
                <a:solidFill>
                  <a:srgbClr val="AD0E08"/>
                </a:solidFill>
                <a:latin typeface="Garamond"/>
                <a:ea typeface="Garamond"/>
                <a:cs typeface="Garamond"/>
                <a:sym typeface="Garamond"/>
              </a:rPr>
              <a:t>NO!!!!!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876300" y="2505075"/>
            <a:ext cx="3868737" cy="36845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romanUcPeriod"/>
            </a:pPr>
            <a:r>
              <a:rPr lang="en-US" sz="3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armed services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Army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Navy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Marines</a:t>
            </a:r>
          </a:p>
          <a:p>
            <a:pPr marL="571500" marR="0" lvl="0" indent="-571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romanUcPeriod"/>
            </a:pPr>
            <a:r>
              <a:rPr lang="en-US" sz="3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Air Force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875212" y="1693861"/>
            <a:ext cx="3887786" cy="823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25000"/>
              <a:buFont typeface="Garamond"/>
              <a:buNone/>
            </a:pPr>
            <a:r>
              <a:rPr lang="en-US" sz="24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YES!!!!!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875212" y="2505075"/>
            <a:ext cx="3887786" cy="36845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romanUcPeriod"/>
            </a:pPr>
            <a:r>
              <a:rPr lang="en-US" sz="3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armed services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Army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Navy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Marines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Air Force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752600" y="990600"/>
            <a:ext cx="46481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828800" y="1752600"/>
            <a:ext cx="5486399" cy="4373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a detailed list of information that will most likely be in your paper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Include your complete quotes or paraphrases/facts from the source sheets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Include in-text citations with the quotes or paraphrases/facts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Have thesis and topic sentences in complete sentences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Use correct MLA formatting (remember your Versal course!)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Include a separate completed/updated Works Cited page at the end of sources you </a:t>
            </a:r>
            <a:r>
              <a:rPr lang="en-US" sz="2000" b="0" i="1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actually</a:t>
            </a: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 used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752600" y="990600"/>
            <a:ext cx="56388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0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 </a:t>
            </a:r>
            <a:r>
              <a:rPr lang="en-US" sz="4000" b="0" i="0" u="sng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NOT</a:t>
            </a:r>
            <a:r>
              <a:rPr lang="en-US" sz="40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: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1752600" y="1600200"/>
            <a:ext cx="58674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longer than your final paper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in </a:t>
            </a:r>
            <a:r>
              <a:rPr lang="en-US" sz="2800" b="0" i="0" u="sng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all</a:t>
            </a: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 complete sentences (that’s basically your paper…)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a list of one-word items (elaborate when necessary)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a random list of stuff you took from research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Contain emojis or slang (this is a formally written assignment)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a waste of your or my time	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</Words>
  <Application>Microsoft Office PowerPoint</Application>
  <PresentationFormat>On-screen Show (4:3)</PresentationFormat>
  <Paragraphs>110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Garamond</vt:lpstr>
      <vt:lpstr>Noto Symbol</vt:lpstr>
      <vt:lpstr>Default Design</vt:lpstr>
      <vt:lpstr>Creating an Outline</vt:lpstr>
      <vt:lpstr>Why Outline?</vt:lpstr>
      <vt:lpstr>An outline should:</vt:lpstr>
      <vt:lpstr>An outline should:</vt:lpstr>
      <vt:lpstr>An outline should:</vt:lpstr>
      <vt:lpstr>An outline should:</vt:lpstr>
      <vt:lpstr>PowerPoint Presentation</vt:lpstr>
      <vt:lpstr>An outline should:</vt:lpstr>
      <vt:lpstr>An outline should NOT:</vt:lpstr>
      <vt:lpstr>For example:</vt:lpstr>
      <vt:lpstr>Outline Sample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Outline</dc:title>
  <dc:creator>Stallsworth, Shawn M.</dc:creator>
  <cp:lastModifiedBy>Stallsworth, Shawn M.</cp:lastModifiedBy>
  <cp:revision>1</cp:revision>
  <dcterms:modified xsi:type="dcterms:W3CDTF">2015-09-14T15:29:47Z</dcterms:modified>
</cp:coreProperties>
</file>