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03" r:id="rId10"/>
    <p:sldId id="265" r:id="rId11"/>
    <p:sldId id="266" r:id="rId12"/>
    <p:sldId id="267" r:id="rId13"/>
    <p:sldId id="287" r:id="rId14"/>
    <p:sldId id="289" r:id="rId15"/>
    <p:sldId id="291" r:id="rId16"/>
    <p:sldId id="294" r:id="rId17"/>
    <p:sldId id="296" r:id="rId18"/>
    <p:sldId id="298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401039-AB8B-475A-95AA-88E724FC8F7F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4A63FA5-B1F3-4262-9AA7-6B8484FAA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69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56359D2-D71F-4976-8DFF-55B4131C99A4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ED9C85A-7D0C-4A95-A9FA-B3E5254D9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69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11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70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09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97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72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15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709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72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7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79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36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91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60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09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29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94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95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D433-1E9E-4884-9AA0-1DC2222E7299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2690-65F5-498B-96F7-A5CF77FCA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04A1-3527-4559-A335-3EB17B04DD4A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1D83-FF67-46F2-B7D2-3299A0CE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DC66-0234-406D-A82A-E13BA48B5A75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61E9-91E5-4BCE-BFA5-828803A7D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20BD-CB62-4418-A92F-7F6CDC8DF17F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1DC3-0C4C-4485-8919-B89E50C4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AC5B-A408-4327-9A0B-383A44BD44C3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A51E-F123-42F3-9192-8900890C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B9EC-ADE6-4C9D-892F-AF9E077500DD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6292-739B-4034-B5F3-27DDAEB0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8ED1-BCAB-49A4-A5F6-56B3EB6382D0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52AA-7960-4501-B882-023606BA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756-2103-47A9-94AA-39468E56267A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DB12-D5E8-4A53-A919-F0D764AD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6806-4A61-4B51-B2FE-E0CB7522DA9B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C6E4-1D3F-48B1-ADDE-DC581E34E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7FC2-8C62-4BCF-8DA3-C567B987B545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F45F-DB42-4A8C-8A09-56585BF1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3AB5-875B-4916-A6E5-E43838BD493A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5156-C90B-4C40-97B7-CB78B9DB6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61A0115-9703-4046-B599-A7FA6F92245B}" type="datetimeFigureOut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9CA58ED-7228-442B-B7BC-D1F1DAE5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84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84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84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84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84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2vgT1OKLb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80SsC_ZNbyI&amp;sns=e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smtClean="0">
                <a:solidFill>
                  <a:srgbClr val="C00000"/>
                </a:solidFill>
                <a:latin typeface="Papyrus" pitchFamily="66" charset="0"/>
                <a:ea typeface="+mj-ea"/>
                <a:cs typeface="+mj-cs"/>
              </a:rPr>
              <a:t>The Trojan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53578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latin typeface="Papyrus" charset="0"/>
              </a:rPr>
              <a:t>D.  </a:t>
            </a:r>
            <a:r>
              <a:rPr lang="en-US" sz="2400" dirty="0" smtClean="0">
                <a:latin typeface="Arial Narrow" pitchFamily="34" charset="0"/>
              </a:rPr>
              <a:t>The Women of the Trojan War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	1. </a:t>
            </a:r>
            <a:r>
              <a:rPr lang="en-US" sz="2400" dirty="0" smtClean="0">
                <a:latin typeface="Arial Narrow" pitchFamily="34" charset="0"/>
              </a:rPr>
              <a:t>Achilles and Agamemnon butt heads over captive women: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	2.  </a:t>
            </a:r>
            <a:r>
              <a:rPr lang="en-US" sz="2400" b="1" dirty="0" err="1" smtClean="0">
                <a:latin typeface="Arial Narrow" pitchFamily="34" charset="0"/>
              </a:rPr>
              <a:t>Chryseis</a:t>
            </a:r>
            <a:endParaRPr lang="en-US" sz="2400" b="1" dirty="0" smtClean="0"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a.   </a:t>
            </a:r>
            <a:r>
              <a:rPr lang="en-US" sz="2400" b="1" dirty="0" smtClean="0">
                <a:latin typeface="Arial Narrow" pitchFamily="34" charset="0"/>
              </a:rPr>
              <a:t>Agamemnon</a:t>
            </a:r>
            <a:r>
              <a:rPr lang="en-US" sz="2400" dirty="0" smtClean="0">
                <a:latin typeface="Arial Narrow" pitchFamily="34" charset="0"/>
              </a:rPr>
              <a:t> captured her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b.   </a:t>
            </a:r>
            <a:r>
              <a:rPr lang="en-US" sz="2400" dirty="0" smtClean="0">
                <a:latin typeface="Arial Narrow" pitchFamily="34" charset="0"/>
              </a:rPr>
              <a:t>Her dad is a priest of Apollo, and he begs her release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c.   </a:t>
            </a:r>
            <a:r>
              <a:rPr lang="en-US" sz="2400" dirty="0" smtClean="0">
                <a:latin typeface="Arial Narrow" pitchFamily="34" charset="0"/>
              </a:rPr>
              <a:t>Agamemnon refuses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d. </a:t>
            </a:r>
            <a:r>
              <a:rPr lang="en-US" sz="2400" dirty="0" err="1" smtClean="0">
                <a:latin typeface="Arial Narrow" pitchFamily="34" charset="0"/>
              </a:rPr>
              <a:t>Calchas</a:t>
            </a:r>
            <a:r>
              <a:rPr lang="en-US" sz="2400" dirty="0" smtClean="0">
                <a:latin typeface="Arial Narrow" pitchFamily="34" charset="0"/>
              </a:rPr>
              <a:t>, a soothsayer says: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Arial Narrow" pitchFamily="34" charset="0"/>
              </a:rPr>
              <a:t>		</a:t>
            </a:r>
            <a:r>
              <a:rPr lang="en-US" sz="2400" dirty="0" err="1" smtClean="0">
                <a:latin typeface="Arial Narrow" pitchFamily="34" charset="0"/>
              </a:rPr>
              <a:t>Chryseis</a:t>
            </a:r>
            <a:r>
              <a:rPr lang="en-US" sz="2400" dirty="0" smtClean="0">
                <a:latin typeface="Arial Narrow" pitchFamily="34" charset="0"/>
              </a:rPr>
              <a:t> must be returned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g.</a:t>
            </a:r>
            <a:r>
              <a:rPr lang="en-US" sz="2400" dirty="0" smtClean="0">
                <a:latin typeface="Arial Narrow" pitchFamily="34" charset="0"/>
              </a:rPr>
              <a:t>   Agamemnon’s pride and anger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	3.</a:t>
            </a:r>
            <a:r>
              <a:rPr lang="en-US" sz="2400" b="1" dirty="0" smtClean="0">
                <a:latin typeface="Arial Narrow" pitchFamily="34" charset="0"/>
              </a:rPr>
              <a:t>Briseis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a.   </a:t>
            </a:r>
            <a:r>
              <a:rPr lang="en-US" sz="2400" b="1" dirty="0" smtClean="0">
                <a:latin typeface="Arial Narrow" pitchFamily="34" charset="0"/>
              </a:rPr>
              <a:t>Achilles</a:t>
            </a:r>
            <a:r>
              <a:rPr lang="en-US" sz="2400" dirty="0" smtClean="0">
                <a:latin typeface="Arial Narrow" pitchFamily="34" charset="0"/>
              </a:rPr>
              <a:t> captured her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b. </a:t>
            </a:r>
            <a:r>
              <a:rPr lang="en-US" sz="2400" dirty="0" smtClean="0">
                <a:latin typeface="Arial Narrow" pitchFamily="34" charset="0"/>
              </a:rPr>
              <a:t>Agamemnon takes her as retribution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c.   </a:t>
            </a:r>
            <a:r>
              <a:rPr lang="en-US" sz="2400" dirty="0" smtClean="0">
                <a:latin typeface="Arial Narrow" pitchFamily="34" charset="0"/>
              </a:rPr>
              <a:t>Achilles pouts and stops fighting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d.</a:t>
            </a:r>
            <a:r>
              <a:rPr lang="en-US" sz="2400" dirty="0" smtClean="0">
                <a:latin typeface="Arial Narrow" pitchFamily="34" charset="0"/>
              </a:rPr>
              <a:t>   Greeks begin to lose the war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pitchFamily="84" charset="0"/>
              </a:rPr>
              <a:t>Woman Trouble</a:t>
            </a:r>
          </a:p>
        </p:txBody>
      </p:sp>
      <p:pic>
        <p:nvPicPr>
          <p:cNvPr id="4" name="Content Placeholder 3" descr="ThBriseisTiepo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3204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248472" cy="5105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accent1"/>
                </a:solidFill>
                <a:latin typeface="Arial Narrow" pitchFamily="34" charset="0"/>
              </a:rPr>
              <a:t>E</a:t>
            </a: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</a:rPr>
              <a:t>.</a:t>
            </a:r>
            <a:r>
              <a:rPr lang="en-US" sz="1800" dirty="0" smtClean="0">
                <a:latin typeface="Arial Narrow" pitchFamily="34" charset="0"/>
              </a:rPr>
              <a:t>    The gods take sides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1.  </a:t>
            </a:r>
            <a:r>
              <a:rPr lang="en-US" sz="1800" b="1" dirty="0" smtClean="0">
                <a:latin typeface="Arial Narrow" pitchFamily="34" charset="0"/>
              </a:rPr>
              <a:t>For the Trojans: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a.</a:t>
            </a:r>
            <a:r>
              <a:rPr lang="en-US" sz="1800" dirty="0" smtClean="0">
                <a:latin typeface="Arial Narrow" pitchFamily="34" charset="0"/>
              </a:rPr>
              <a:t>  Aphrodite:  for Paris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b.</a:t>
            </a:r>
            <a:r>
              <a:rPr lang="en-US" sz="1800" dirty="0" smtClean="0">
                <a:latin typeface="Arial Narrow" pitchFamily="34" charset="0"/>
              </a:rPr>
              <a:t>  Ares:  always with Aphrodite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c.</a:t>
            </a:r>
            <a:r>
              <a:rPr lang="en-US" sz="1800" dirty="0" smtClean="0">
                <a:latin typeface="Arial Narrow" pitchFamily="34" charset="0"/>
              </a:rPr>
              <a:t>  Apollo:  for Hector, angry over 	</a:t>
            </a:r>
            <a:r>
              <a:rPr lang="en-US" sz="1800" dirty="0" err="1" smtClean="0">
                <a:latin typeface="Arial Narrow" pitchFamily="34" charset="0"/>
              </a:rPr>
              <a:t>Chryseis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d.</a:t>
            </a:r>
            <a:r>
              <a:rPr lang="en-US" sz="1800" dirty="0" smtClean="0">
                <a:latin typeface="Arial Narrow" pitchFamily="34" charset="0"/>
              </a:rPr>
              <a:t>  Artemis:  always with Apollo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e.  </a:t>
            </a:r>
            <a:r>
              <a:rPr lang="en-US" sz="1800" dirty="0" smtClean="0">
                <a:latin typeface="Arial Narrow" pitchFamily="34" charset="0"/>
              </a:rPr>
              <a:t>Zeus:  supposed to be neutral ,but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latin typeface="Arial Narrow" pitchFamily="34" charset="0"/>
              </a:rPr>
              <a:t>                      favors Troy anyway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2.  </a:t>
            </a:r>
            <a:r>
              <a:rPr lang="en-US" sz="1800" b="1" dirty="0" smtClean="0">
                <a:latin typeface="Arial Narrow" pitchFamily="34" charset="0"/>
              </a:rPr>
              <a:t>For the Greeks: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a.  </a:t>
            </a:r>
            <a:r>
              <a:rPr lang="en-US" sz="1800" dirty="0" smtClean="0">
                <a:latin typeface="Arial Narrow" pitchFamily="34" charset="0"/>
              </a:rPr>
              <a:t>Hera:  woman scorned (Zeus)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b.  </a:t>
            </a:r>
            <a:r>
              <a:rPr lang="en-US" sz="1800" dirty="0" smtClean="0">
                <a:latin typeface="Arial Narrow" pitchFamily="34" charset="0"/>
              </a:rPr>
              <a:t>Athena:  same condition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c.</a:t>
            </a:r>
            <a:r>
              <a:rPr lang="en-US" sz="1800" dirty="0" smtClean="0">
                <a:latin typeface="Arial Narrow" pitchFamily="34" charset="0"/>
              </a:rPr>
              <a:t>   Poseidon:  Greeks are a seagoing 	culture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3.  </a:t>
            </a:r>
            <a:r>
              <a:rPr lang="en-US" sz="1800" b="1" dirty="0" smtClean="0">
                <a:latin typeface="Arial Narrow" pitchFamily="34" charset="0"/>
              </a:rPr>
              <a:t>Thetis pushes Zeus to help Troy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a.</a:t>
            </a:r>
            <a:r>
              <a:rPr lang="en-US" sz="1800" dirty="0" smtClean="0">
                <a:latin typeface="Arial Narrow" pitchFamily="34" charset="0"/>
              </a:rPr>
              <a:t>  Greeks can’t win without Achilles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b.   </a:t>
            </a:r>
            <a:r>
              <a:rPr lang="en-US" sz="1800" dirty="0" smtClean="0">
                <a:latin typeface="Arial Narrow" pitchFamily="34" charset="0"/>
              </a:rPr>
              <a:t>Zeus sends Agamemnon a lying 	dream, telling him to attack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c.</a:t>
            </a:r>
            <a:r>
              <a:rPr lang="en-US" sz="1800" dirty="0" smtClean="0">
                <a:latin typeface="Arial Narrow" pitchFamily="34" charset="0"/>
              </a:rPr>
              <a:t>    fierce battle ensues</a:t>
            </a:r>
          </a:p>
          <a:p>
            <a:pPr eaLnBrk="1" hangingPunct="1">
              <a:buFont typeface="Arial" charset="0"/>
              <a:buNone/>
              <a:defRPr/>
            </a:pPr>
            <a:endParaRPr dirty="0"/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pitchFamily="84" charset="0"/>
              </a:rPr>
              <a:t>The Super Bowl of the Gods</a:t>
            </a:r>
          </a:p>
        </p:txBody>
      </p:sp>
      <p:pic>
        <p:nvPicPr>
          <p:cNvPr id="4" name="Content Placeholder 3" descr="GreekMythologyTra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3"/>
            <a:ext cx="4248472" cy="534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7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hrodite-turns-paris-against-menelaos-by-corneliu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69823"/>
            <a:ext cx="4932040" cy="39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3131840" y="1628800"/>
            <a:ext cx="6012160" cy="5334000"/>
          </a:xfrm>
        </p:spPr>
        <p:txBody>
          <a:bodyPr/>
          <a:lstStyle/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F.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Menelaus v. Paris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1.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  <a:hlinkClick r:id="rId4"/>
              </a:rPr>
              <a:t>Honor dictates no interference</a:t>
            </a:r>
            <a:endParaRPr lang="en-US" sz="2000" b="1" dirty="0" smtClean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2.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Swordfighting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3.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Menelaus’ sword breaks for no reason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4.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Menelaus attacks Paris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5.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Aphrodite intervenes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6.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Menelaus hunts Paris among the Trojans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7.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Agamemnon says Menelaus won, Helen should 		be returned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	8.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Athena tricks a Trojan into breaking truce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	   G.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Aphrodite and Ares are humiliated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		1.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Aeneas, Aphrodite’s son 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                                                injured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		2.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Hera chases Ares away</a:t>
            </a:r>
          </a:p>
        </p:txBody>
      </p:sp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533400" y="2286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pitchFamily="84" charset="0"/>
              </a:rPr>
              <a:t>Fighting over Helen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3923928" cy="53732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Papyrus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H.</a:t>
            </a:r>
            <a:r>
              <a:rPr lang="en-US" sz="2000" b="1" dirty="0" smtClean="0">
                <a:latin typeface="Arial Narrow" pitchFamily="34" charset="0"/>
              </a:rPr>
              <a:t>  Hector prepares for his last day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2000" dirty="0" smtClean="0">
                <a:latin typeface="Arial Narrow" pitchFamily="34" charset="0"/>
              </a:rPr>
              <a:t> Knows he’s going to die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2. </a:t>
            </a:r>
            <a:r>
              <a:rPr lang="en-US" sz="2000" dirty="0" smtClean="0">
                <a:latin typeface="Arial Narrow" pitchFamily="34" charset="0"/>
              </a:rPr>
              <a:t>Wants to see wife and baby son,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           </a:t>
            </a:r>
            <a:r>
              <a:rPr lang="en-US" sz="2000" dirty="0" err="1" smtClean="0">
                <a:latin typeface="Arial Narrow" pitchFamily="34" charset="0"/>
              </a:rPr>
              <a:t>Astyanax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3.</a:t>
            </a:r>
            <a:r>
              <a:rPr lang="en-US" sz="2000" dirty="0" smtClean="0">
                <a:latin typeface="Arial Narrow" pitchFamily="34" charset="0"/>
              </a:rPr>
              <a:t> Says farewell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4. </a:t>
            </a:r>
            <a:r>
              <a:rPr lang="en-US" sz="2000" dirty="0" smtClean="0">
                <a:latin typeface="Arial Narrow" pitchFamily="34" charset="0"/>
              </a:rPr>
              <a:t>Tenderest moment in the </a:t>
            </a:r>
            <a:r>
              <a:rPr lang="en-US" sz="2000" i="1" dirty="0" smtClean="0">
                <a:latin typeface="Arial Narrow" pitchFamily="34" charset="0"/>
              </a:rPr>
              <a:t>Iliad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i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I.</a:t>
            </a:r>
            <a:r>
              <a:rPr lang="en-US" sz="2000" b="1" dirty="0" smtClean="0">
                <a:latin typeface="Arial Narrow" pitchFamily="34" charset="0"/>
              </a:rPr>
              <a:t>    Greeks lose ground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2000" dirty="0" smtClean="0">
                <a:latin typeface="Arial Narrow" pitchFamily="34" charset="0"/>
              </a:rPr>
              <a:t>   Need Achilles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err="1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2000" dirty="0" err="1" smtClean="0">
                <a:latin typeface="Arial Narrow" pitchFamily="34" charset="0"/>
              </a:rPr>
              <a:t>Agamemnon</a:t>
            </a:r>
            <a:r>
              <a:rPr lang="en-US" sz="2000" dirty="0" smtClean="0">
                <a:latin typeface="Arial Narrow" pitchFamily="34" charset="0"/>
              </a:rPr>
              <a:t> offers 	</a:t>
            </a:r>
            <a:r>
              <a:rPr lang="en-US" sz="2000" dirty="0" err="1" smtClean="0">
                <a:latin typeface="Arial Narrow" pitchFamily="34" charset="0"/>
              </a:rPr>
              <a:t>Briseis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b.</a:t>
            </a:r>
            <a:r>
              <a:rPr lang="en-US" sz="2000" dirty="0" smtClean="0">
                <a:latin typeface="Arial Narrow" pitchFamily="34" charset="0"/>
              </a:rPr>
              <a:t> Achilles stubborn; will 	return for nothing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2.  </a:t>
            </a:r>
            <a:r>
              <a:rPr lang="en-US" sz="2000" dirty="0" smtClean="0">
                <a:latin typeface="Arial Narrow" pitchFamily="34" charset="0"/>
              </a:rPr>
              <a:t>Achilles’s BFF </a:t>
            </a:r>
            <a:r>
              <a:rPr lang="en-US" sz="2000" dirty="0" err="1" smtClean="0">
                <a:latin typeface="Arial Narrow" pitchFamily="34" charset="0"/>
              </a:rPr>
              <a:t>Patroclus</a:t>
            </a:r>
            <a:r>
              <a:rPr lang="en-US" sz="2000" dirty="0" smtClean="0">
                <a:latin typeface="Arial Narrow" pitchFamily="34" charset="0"/>
              </a:rPr>
              <a:t> takes his armor, goes into battle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err="1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2000" dirty="0" err="1" smtClean="0">
                <a:latin typeface="Arial Narrow" pitchFamily="34" charset="0"/>
              </a:rPr>
              <a:t>Trojans</a:t>
            </a:r>
            <a:r>
              <a:rPr lang="en-US" sz="2000" dirty="0" smtClean="0">
                <a:latin typeface="Arial Narrow" pitchFamily="34" charset="0"/>
              </a:rPr>
              <a:t> intimidated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b. </a:t>
            </a:r>
            <a:r>
              <a:rPr lang="en-US" sz="2000" dirty="0" smtClean="0">
                <a:latin typeface="Arial Narrow" pitchFamily="34" charset="0"/>
              </a:rPr>
              <a:t>Hector kills </a:t>
            </a:r>
            <a:r>
              <a:rPr lang="en-US" sz="2000" dirty="0" err="1" smtClean="0">
                <a:latin typeface="Arial Narrow" pitchFamily="34" charset="0"/>
              </a:rPr>
              <a:t>Patroclus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c. </a:t>
            </a:r>
            <a:r>
              <a:rPr lang="en-US" sz="2000" dirty="0" smtClean="0">
                <a:latin typeface="Arial Narrow" pitchFamily="34" charset="0"/>
              </a:rPr>
              <a:t>Achilles flips out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charset="0"/>
              </a:rPr>
              <a:t>The Death of Patroclus</a:t>
            </a:r>
          </a:p>
        </p:txBody>
      </p:sp>
      <p:pic>
        <p:nvPicPr>
          <p:cNvPr id="4" name="Content Placeholder 3" descr="astyan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1484784"/>
            <a:ext cx="2091334" cy="28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-Oil-painting-Achilles-Lamenting-th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907" y="3645024"/>
            <a:ext cx="3610124" cy="30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76400"/>
            <a:ext cx="3816424" cy="5181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Papyrus" charset="0"/>
              </a:rPr>
              <a:t>J</a:t>
            </a:r>
            <a:r>
              <a:rPr lang="en-US" sz="2400" b="1" dirty="0" smtClean="0">
                <a:solidFill>
                  <a:schemeClr val="accent1"/>
                </a:solidFill>
                <a:latin typeface="Papyrus" charset="0"/>
              </a:rPr>
              <a:t>.</a:t>
            </a:r>
            <a:r>
              <a:rPr lang="en-US" sz="2400" b="1" dirty="0" smtClean="0">
                <a:latin typeface="Papyrus" charset="0"/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Achilles v. Hector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2400" dirty="0" smtClean="0">
                <a:latin typeface="Arial Narrow" pitchFamily="34" charset="0"/>
              </a:rPr>
              <a:t> Thetis gives Achilles new,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magical armor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2. </a:t>
            </a:r>
            <a:r>
              <a:rPr lang="en-US" sz="2400" dirty="0" smtClean="0">
                <a:latin typeface="Arial Narrow" pitchFamily="34" charset="0"/>
              </a:rPr>
              <a:t>Hector wears armor from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</a:t>
            </a:r>
            <a:r>
              <a:rPr lang="en-US" sz="2400" dirty="0" err="1" smtClean="0">
                <a:latin typeface="Arial Narrow" pitchFamily="34" charset="0"/>
              </a:rPr>
              <a:t>Patroclus’s</a:t>
            </a:r>
            <a:r>
              <a:rPr lang="en-US" sz="2400" dirty="0" smtClean="0">
                <a:latin typeface="Arial Narrow" pitchFamily="34" charset="0"/>
              </a:rPr>
              <a:t> body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3.</a:t>
            </a:r>
            <a:r>
              <a:rPr lang="en-US" sz="2400" dirty="0" smtClean="0">
                <a:latin typeface="Arial Narrow" pitchFamily="34" charset="0"/>
              </a:rPr>
              <a:t> Hector runs from Achilles; can’t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catch each other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4.</a:t>
            </a:r>
            <a:r>
              <a:rPr lang="en-US" sz="2400" dirty="0" smtClean="0">
                <a:latin typeface="Arial Narrow" pitchFamily="34" charset="0"/>
              </a:rPr>
              <a:t>  Fate isn’t with Hector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	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a.</a:t>
            </a:r>
            <a:r>
              <a:rPr lang="en-US" sz="2400" dirty="0" smtClean="0">
                <a:latin typeface="Arial Narrow" pitchFamily="34" charset="0"/>
              </a:rPr>
              <a:t>  Helpful Apollo has to 	back off; fate is against 	Hector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5. </a:t>
            </a:r>
            <a:r>
              <a:rPr lang="en-US" sz="2400" dirty="0" smtClean="0">
                <a:latin typeface="Arial Narrow" pitchFamily="34" charset="0"/>
              </a:rPr>
              <a:t>Hector stops, seeing Athena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disguised as dead brother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6. </a:t>
            </a:r>
            <a:r>
              <a:rPr lang="en-US" sz="2400" dirty="0" smtClean="0">
                <a:latin typeface="Arial Narrow" pitchFamily="34" charset="0"/>
              </a:rPr>
              <a:t>Faces Achilles, helped by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Athena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7.</a:t>
            </a:r>
            <a:r>
              <a:rPr lang="en-US" sz="2400" dirty="0" smtClean="0">
                <a:latin typeface="Arial Narrow" pitchFamily="34" charset="0"/>
              </a:rPr>
              <a:t> Achilles kills Hector through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latin typeface="Arial Narrow" pitchFamily="34" charset="0"/>
              </a:rPr>
              <a:t>          opening in armor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charset="0"/>
              </a:rPr>
              <a:t>Hector’s Last Stand</a:t>
            </a:r>
          </a:p>
        </p:txBody>
      </p:sp>
      <p:pic>
        <p:nvPicPr>
          <p:cNvPr id="4" name="Content Placeholder 3" descr="death of h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8100" y="1824397"/>
            <a:ext cx="5067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iam-begs-achill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826586" cy="30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52600"/>
            <a:ext cx="4248472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solidFill>
                  <a:schemeClr val="accent1"/>
                </a:solidFill>
                <a:latin typeface="Papyrus" charset="0"/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  <a:latin typeface="Papyrus" charset="0"/>
              </a:rPr>
              <a:t>K.</a:t>
            </a:r>
            <a:r>
              <a:rPr lang="en-US" sz="3000" b="1" dirty="0" smtClean="0">
                <a:latin typeface="Papyrus" charset="0"/>
              </a:rPr>
              <a:t>  </a:t>
            </a:r>
            <a:r>
              <a:rPr lang="en-US" sz="3000" b="1" dirty="0" smtClean="0">
                <a:latin typeface="Arial Narrow" pitchFamily="34" charset="0"/>
              </a:rPr>
              <a:t>Achilles breaks big rules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3000" dirty="0" smtClean="0">
                <a:latin typeface="Arial Narrow" pitchFamily="34" charset="0"/>
              </a:rPr>
              <a:t>Hector begs to be returned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to parents; Achilles refuses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2.</a:t>
            </a:r>
            <a:r>
              <a:rPr lang="en-US" sz="3000" dirty="0" smtClean="0">
                <a:latin typeface="Arial Narrow" pitchFamily="34" charset="0"/>
              </a:rPr>
              <a:t> </a:t>
            </a:r>
            <a:r>
              <a:rPr lang="en-US" sz="3000" dirty="0" smtClean="0">
                <a:latin typeface="Arial Narrow" pitchFamily="34" charset="0"/>
                <a:hlinkClick r:id="rId4"/>
              </a:rPr>
              <a:t>Achilles ties Hector’s body </a:t>
            </a:r>
            <a:endParaRPr lang="en-US" sz="3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(by the ankles)  to his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chariot &amp; drags it around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Troy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3.</a:t>
            </a:r>
            <a:r>
              <a:rPr lang="en-US" sz="3000" dirty="0" smtClean="0">
                <a:latin typeface="Arial Narrow" pitchFamily="34" charset="0"/>
              </a:rPr>
              <a:t>Most gods are massively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displeased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4. </a:t>
            </a:r>
            <a:r>
              <a:rPr lang="en-US" sz="3000" dirty="0" err="1" smtClean="0">
                <a:latin typeface="Arial Narrow" pitchFamily="34" charset="0"/>
              </a:rPr>
              <a:t>Priam</a:t>
            </a:r>
            <a:r>
              <a:rPr lang="en-US" sz="3000" dirty="0" smtClean="0">
                <a:latin typeface="Arial Narrow" pitchFamily="34" charset="0"/>
              </a:rPr>
              <a:t> begs Achilles for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son’s body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5. </a:t>
            </a:r>
            <a:r>
              <a:rPr lang="en-US" sz="3000" dirty="0" smtClean="0">
                <a:latin typeface="Arial Narrow" pitchFamily="34" charset="0"/>
              </a:rPr>
              <a:t>Achilles is touched, agrees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solidFill>
                  <a:schemeClr val="accent2"/>
                </a:solidFill>
                <a:latin typeface="Arial Narrow" pitchFamily="34" charset="0"/>
              </a:rPr>
              <a:t>6. </a:t>
            </a:r>
            <a:r>
              <a:rPr lang="en-US" sz="3000" dirty="0" smtClean="0">
                <a:latin typeface="Arial Narrow" pitchFamily="34" charset="0"/>
              </a:rPr>
              <a:t>Nine days truce for funeral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 smtClean="0">
                <a:latin typeface="Arial Narrow" pitchFamily="34" charset="0"/>
              </a:rPr>
              <a:t>         rites</a:t>
            </a:r>
            <a:endParaRPr lang="en-US" sz="3000" dirty="0">
              <a:latin typeface="Arial Narrow" pitchFamily="34" charset="0"/>
            </a:endParaRP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533400" y="420688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charset="0"/>
              </a:rPr>
              <a:t>The Desecration of Hector</a:t>
            </a:r>
          </a:p>
        </p:txBody>
      </p:sp>
      <p:pic>
        <p:nvPicPr>
          <p:cNvPr id="4" name="Content Placeholder 3" descr="drag hecto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3968" y="1551999"/>
            <a:ext cx="4758067" cy="27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IV.  The Fall of Troy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67672" cy="506915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b="1" dirty="0" smtClean="0">
                <a:solidFill>
                  <a:schemeClr val="accent1"/>
                </a:solidFill>
                <a:latin typeface="Arial Narrow" pitchFamily="34" charset="0"/>
              </a:rPr>
              <a:t>A.</a:t>
            </a:r>
            <a:r>
              <a:rPr lang="en-US" sz="2900" b="1" dirty="0" smtClean="0">
                <a:latin typeface="Arial Narrow" pitchFamily="34" charset="0"/>
              </a:rPr>
              <a:t>   </a:t>
            </a:r>
            <a:r>
              <a:rPr lang="en-US" sz="2900" b="1" dirty="0" err="1" smtClean="0">
                <a:latin typeface="Arial Narrow" pitchFamily="34" charset="0"/>
              </a:rPr>
              <a:t>Achilles’s</a:t>
            </a:r>
            <a:r>
              <a:rPr lang="en-US" sz="2900" b="1" dirty="0" smtClean="0">
                <a:latin typeface="Arial Narrow" pitchFamily="34" charset="0"/>
              </a:rPr>
              <a:t> last battle   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1.  </a:t>
            </a:r>
            <a:r>
              <a:rPr lang="en-US" sz="2900" dirty="0" smtClean="0">
                <a:latin typeface="Arial Narrow" pitchFamily="34" charset="0"/>
              </a:rPr>
              <a:t>kills Memnon of Ethiopia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2.</a:t>
            </a:r>
            <a:r>
              <a:rPr lang="en-US" sz="2900" dirty="0" smtClean="0">
                <a:latin typeface="Arial Narrow" pitchFamily="34" charset="0"/>
              </a:rPr>
              <a:t> drives Trojans back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3.</a:t>
            </a:r>
            <a:r>
              <a:rPr lang="en-US" sz="2900" dirty="0" smtClean="0">
                <a:latin typeface="Arial Narrow" pitchFamily="34" charset="0"/>
              </a:rPr>
              <a:t> Paris shoots Achilles’s heel—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kills him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endParaRPr lang="en-US" sz="29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b="1" dirty="0" smtClean="0">
                <a:solidFill>
                  <a:schemeClr val="accent1"/>
                </a:solidFill>
                <a:latin typeface="Arial Narrow" pitchFamily="34" charset="0"/>
              </a:rPr>
              <a:t>B.    </a:t>
            </a:r>
            <a:r>
              <a:rPr lang="en-US" sz="2900" b="1" dirty="0" smtClean="0">
                <a:latin typeface="Arial Narrow" pitchFamily="34" charset="0"/>
              </a:rPr>
              <a:t>The death of Ajax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1.  </a:t>
            </a:r>
            <a:r>
              <a:rPr lang="en-US" sz="2900" dirty="0" smtClean="0">
                <a:latin typeface="Arial Narrow" pitchFamily="34" charset="0"/>
              </a:rPr>
              <a:t>Two heroes are nominated to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 receive the arms of Achilles: 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 Ajax and Odysseus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2.</a:t>
            </a:r>
            <a:r>
              <a:rPr lang="en-US" sz="2900" dirty="0" smtClean="0">
                <a:latin typeface="Arial Narrow" pitchFamily="34" charset="0"/>
              </a:rPr>
              <a:t> Odysseus wins—huge honor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3.</a:t>
            </a:r>
            <a:r>
              <a:rPr lang="en-US" sz="2900" dirty="0" smtClean="0">
                <a:latin typeface="Arial Narrow" pitchFamily="34" charset="0"/>
              </a:rPr>
              <a:t>  Ajax disgraced, plans to kill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Agamemnon &amp; Menelaus for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turning vote against him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4.</a:t>
            </a:r>
            <a:r>
              <a:rPr lang="en-US" sz="2900" dirty="0" smtClean="0">
                <a:latin typeface="Arial Narrow" pitchFamily="34" charset="0"/>
              </a:rPr>
              <a:t>  Ajax attacks at night; Athena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 strikes him mad—thinks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 sheep are Greeks; ram is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      Odysseus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2900" dirty="0" smtClean="0">
                <a:latin typeface="Arial Narrow" pitchFamily="34" charset="0"/>
              </a:rPr>
              <a:t>   	</a:t>
            </a:r>
            <a:r>
              <a:rPr lang="en-US" sz="2900" dirty="0" smtClean="0">
                <a:solidFill>
                  <a:schemeClr val="accent2"/>
                </a:solidFill>
                <a:latin typeface="Arial Narrow" pitchFamily="34" charset="0"/>
              </a:rPr>
              <a:t>5.</a:t>
            </a:r>
            <a:r>
              <a:rPr lang="en-US" sz="2900" dirty="0" smtClean="0">
                <a:latin typeface="Arial Narrow" pitchFamily="34" charset="0"/>
              </a:rPr>
              <a:t>  Humiliated, kills himself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" name="Picture 4" descr="death of achil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949080" cy="39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4752528" cy="49685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Papyrus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Papyrus" charset="0"/>
              </a:rPr>
              <a:t>C</a:t>
            </a:r>
            <a:r>
              <a:rPr lang="en-US" sz="2000" dirty="0" smtClean="0">
                <a:solidFill>
                  <a:schemeClr val="accent1"/>
                </a:solidFill>
                <a:latin typeface="Arial Narrow" pitchFamily="34" charset="0"/>
              </a:rPr>
              <a:t>.</a:t>
            </a:r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</a:rPr>
              <a:t>The arms of Hercules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Greeks find prophet, </a:t>
            </a:r>
            <a:r>
              <a:rPr lang="en-US" sz="2000" b="1" dirty="0" err="1" smtClean="0">
                <a:latin typeface="Arial Narrow" pitchFamily="34" charset="0"/>
              </a:rPr>
              <a:t>Helenus</a:t>
            </a:r>
            <a:endParaRPr lang="en-US" sz="20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a.  </a:t>
            </a:r>
            <a:r>
              <a:rPr lang="en-US" sz="2000" dirty="0" smtClean="0">
                <a:latin typeface="Arial Narrow" pitchFamily="34" charset="0"/>
              </a:rPr>
              <a:t>Can’t win unless they kill Paris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b.  </a:t>
            </a:r>
            <a:r>
              <a:rPr lang="en-US" sz="2000" dirty="0" smtClean="0">
                <a:latin typeface="Arial Narrow" pitchFamily="34" charset="0"/>
              </a:rPr>
              <a:t>Only the bow and arrows of 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                   Hercules can </a:t>
            </a:r>
            <a:endParaRPr lang="en-US" sz="2000" dirty="0">
              <a:latin typeface="Arial Narrow" pitchFamily="34" charset="0"/>
            </a:endParaRPr>
          </a:p>
          <a:p>
            <a:pPr marL="119062" indent="0" eaLnBrk="1" hangingPunct="1">
              <a:lnSpc>
                <a:spcPct val="80000"/>
              </a:lnSpc>
              <a:buNone/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     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2. </a:t>
            </a:r>
            <a:r>
              <a:rPr lang="en-US" sz="2000" b="1" dirty="0" err="1" smtClean="0">
                <a:latin typeface="Arial Narrow" pitchFamily="34" charset="0"/>
              </a:rPr>
              <a:t>Philoctetes</a:t>
            </a:r>
            <a:r>
              <a:rPr lang="en-US" sz="2000" b="1" dirty="0" smtClean="0">
                <a:latin typeface="Arial Narrow" pitchFamily="34" charset="0"/>
              </a:rPr>
              <a:t> has them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2000" dirty="0" smtClean="0">
                <a:latin typeface="Arial Narrow" pitchFamily="34" charset="0"/>
              </a:rPr>
              <a:t> Bitten by serpent during trip; 	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Arial Narrow" pitchFamily="34" charset="0"/>
              </a:rPr>
              <a:t>                  wound won’t heal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b. </a:t>
            </a:r>
            <a:r>
              <a:rPr lang="en-US" sz="2000" dirty="0" smtClean="0">
                <a:latin typeface="Arial Narrow" pitchFamily="34" charset="0"/>
              </a:rPr>
              <a:t>The Greeks left him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3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latin typeface="Arial Narrow" pitchFamily="34" charset="0"/>
              </a:rPr>
              <a:t>  Odysseus goes for the weapons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a.  </a:t>
            </a:r>
            <a:r>
              <a:rPr lang="en-US" sz="2000" dirty="0" smtClean="0">
                <a:latin typeface="Arial Narrow" pitchFamily="34" charset="0"/>
              </a:rPr>
              <a:t>First, he steals them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en-US" sz="2000" dirty="0" smtClean="0">
                <a:solidFill>
                  <a:schemeClr val="accent3"/>
                </a:solidFill>
                <a:latin typeface="Arial Narrow" pitchFamily="34" charset="0"/>
              </a:rPr>
              <a:t>b. </a:t>
            </a:r>
            <a:r>
              <a:rPr lang="en-US" sz="2000" dirty="0" smtClean="0">
                <a:latin typeface="Arial Narrow" pitchFamily="34" charset="0"/>
              </a:rPr>
              <a:t>Guilt:  he gets </a:t>
            </a:r>
            <a:r>
              <a:rPr lang="en-US" sz="2000" dirty="0" err="1" smtClean="0">
                <a:latin typeface="Arial Narrow" pitchFamily="34" charset="0"/>
              </a:rPr>
              <a:t>Philoctetes</a:t>
            </a:r>
            <a:r>
              <a:rPr lang="en-US" sz="2000" dirty="0" smtClean="0">
                <a:latin typeface="Arial Narrow" pitchFamily="34" charset="0"/>
              </a:rPr>
              <a:t>, takes him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                   to Greek doctor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4.</a:t>
            </a:r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</a:rPr>
              <a:t>Healed, </a:t>
            </a:r>
            <a:r>
              <a:rPr lang="en-US" sz="2000" b="1" dirty="0" err="1" smtClean="0">
                <a:latin typeface="Arial Narrow" pitchFamily="34" charset="0"/>
              </a:rPr>
              <a:t>Philoctetes</a:t>
            </a:r>
            <a:r>
              <a:rPr lang="en-US" sz="2000" b="1" dirty="0" smtClean="0">
                <a:latin typeface="Arial Narrow" pitchFamily="34" charset="0"/>
              </a:rPr>
              <a:t> joins battle, 	kills Paris</a:t>
            </a:r>
          </a:p>
          <a:p>
            <a:pPr marL="119062" indent="0" eaLnBrk="1" hangingPunct="1">
              <a:lnSpc>
                <a:spcPct val="80000"/>
              </a:lnSpc>
              <a:buClrTx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 Narrow" pitchFamily="34" charset="0"/>
              </a:rPr>
              <a:t>D. </a:t>
            </a:r>
            <a:r>
              <a:rPr lang="en-US" sz="2000" dirty="0" smtClean="0">
                <a:latin typeface="Arial Narrow" pitchFamily="34" charset="0"/>
              </a:rPr>
              <a:t>Greeks have to steal the Palladium (sacred image of Athena) in order to win—Odysseus is their man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539552" y="404664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Papyrus" charset="0"/>
              </a:rPr>
              <a:t>Philoctetes</a:t>
            </a:r>
            <a:endParaRPr lang="en-US" sz="3600" dirty="0">
              <a:solidFill>
                <a:srgbClr val="FFFF00"/>
              </a:solidFill>
              <a:latin typeface="Papyrus" charset="0"/>
            </a:endParaRPr>
          </a:p>
        </p:txBody>
      </p:sp>
      <p:pic>
        <p:nvPicPr>
          <p:cNvPr id="4" name="Content Placeholder 3" descr="philocte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317" y="2151819"/>
            <a:ext cx="4315456" cy="39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24000"/>
            <a:ext cx="5256584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solidFill>
                  <a:schemeClr val="accent1"/>
                </a:solidFill>
                <a:latin typeface="Arial Narrow" pitchFamily="34" charset="0"/>
              </a:rPr>
              <a:t>E</a:t>
            </a:r>
            <a:r>
              <a:rPr lang="en-US" sz="1800" dirty="0" smtClean="0">
                <a:solidFill>
                  <a:schemeClr val="accent1"/>
                </a:solidFill>
                <a:latin typeface="Papyrus" charset="0"/>
              </a:rPr>
              <a:t>.</a:t>
            </a:r>
            <a:r>
              <a:rPr lang="en-US" sz="1800" dirty="0" smtClean="0">
                <a:latin typeface="Papyrus" charset="0"/>
              </a:rPr>
              <a:t>   </a:t>
            </a:r>
            <a:r>
              <a:rPr lang="en-US" sz="1800" b="1" dirty="0" smtClean="0">
                <a:latin typeface="Arial Narrow" pitchFamily="34" charset="0"/>
              </a:rPr>
              <a:t>The Trojan Horse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1.   </a:t>
            </a:r>
            <a:r>
              <a:rPr lang="en-US" sz="1800" dirty="0" smtClean="0">
                <a:latin typeface="Arial Narrow" pitchFamily="34" charset="0"/>
              </a:rPr>
              <a:t>Greeks have to get into Troy to win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2.    </a:t>
            </a:r>
            <a:r>
              <a:rPr lang="en-US" sz="1800" dirty="0" smtClean="0">
                <a:latin typeface="Arial Narrow" pitchFamily="34" charset="0"/>
              </a:rPr>
              <a:t>Odysseus thinks up the </a:t>
            </a:r>
            <a:r>
              <a:rPr lang="en-US" sz="1800" dirty="0" err="1" smtClean="0">
                <a:latin typeface="Arial Narrow" pitchFamily="34" charset="0"/>
              </a:rPr>
              <a:t>hollowTrojan</a:t>
            </a:r>
            <a:r>
              <a:rPr lang="en-US" sz="1800" dirty="0" smtClean="0">
                <a:latin typeface="Arial Narrow" pitchFamily="34" charset="0"/>
              </a:rPr>
              <a:t> horse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3.    </a:t>
            </a:r>
            <a:r>
              <a:rPr lang="en-US" sz="1800" dirty="0" smtClean="0">
                <a:latin typeface="Arial Narrow" pitchFamily="34" charset="0"/>
              </a:rPr>
              <a:t>Remaining Greeks pretend to sail away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Sinon</a:t>
            </a:r>
            <a:r>
              <a:rPr lang="en-US" sz="1800" dirty="0" smtClean="0">
                <a:latin typeface="Arial Narrow" pitchFamily="34" charset="0"/>
              </a:rPr>
              <a:t> left on beach with story to get horse in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4.   </a:t>
            </a:r>
            <a:r>
              <a:rPr lang="en-US" sz="1800" dirty="0" smtClean="0">
                <a:latin typeface="Arial Narrow" pitchFamily="34" charset="0"/>
              </a:rPr>
              <a:t>Trojans thrilled, rush to see </a:t>
            </a:r>
            <a:r>
              <a:rPr lang="en-US" sz="1800" dirty="0" err="1" smtClean="0">
                <a:latin typeface="Arial Narrow" pitchFamily="34" charset="0"/>
              </a:rPr>
              <a:t>Sinon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a.  </a:t>
            </a:r>
            <a:r>
              <a:rPr lang="en-US" sz="1800" dirty="0" smtClean="0">
                <a:latin typeface="Arial Narrow" pitchFamily="34" charset="0"/>
              </a:rPr>
              <a:t>He cries, renounces his </a:t>
            </a:r>
            <a:r>
              <a:rPr lang="en-US" sz="1800" dirty="0" err="1" smtClean="0">
                <a:latin typeface="Arial Narrow" pitchFamily="34" charset="0"/>
              </a:rPr>
              <a:t>Greekhood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b.  </a:t>
            </a:r>
            <a:r>
              <a:rPr lang="en-US" sz="1800" dirty="0" smtClean="0">
                <a:latin typeface="Arial Narrow" pitchFamily="34" charset="0"/>
              </a:rPr>
              <a:t>He says Athena was angry over the Palladium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                     &amp; demanded a sacrifice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c. </a:t>
            </a:r>
            <a:r>
              <a:rPr lang="en-US" sz="1800" dirty="0" smtClean="0">
                <a:latin typeface="Arial Narrow" pitchFamily="34" charset="0"/>
              </a:rPr>
              <a:t>Escaped and hid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d.</a:t>
            </a:r>
            <a:r>
              <a:rPr lang="en-US" sz="1800" dirty="0" smtClean="0">
                <a:latin typeface="Arial Narrow" pitchFamily="34" charset="0"/>
              </a:rPr>
              <a:t>  Horse as offering to Athena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e. </a:t>
            </a:r>
            <a:r>
              <a:rPr lang="en-US" sz="1800" dirty="0" smtClean="0">
                <a:latin typeface="Arial Narrow" pitchFamily="34" charset="0"/>
              </a:rPr>
              <a:t>Trojans fall for it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5</a:t>
            </a:r>
            <a:r>
              <a:rPr lang="en-US" sz="1800" b="1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r>
              <a:rPr lang="en-US" sz="1800" b="1" dirty="0" smtClean="0">
                <a:latin typeface="Arial Narrow" pitchFamily="34" charset="0"/>
              </a:rPr>
              <a:t>   Warning!  Warning</a:t>
            </a:r>
            <a:r>
              <a:rPr lang="en-US" sz="1800" dirty="0" smtClean="0">
                <a:latin typeface="Arial Narrow" pitchFamily="34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a.   </a:t>
            </a:r>
            <a:r>
              <a:rPr lang="en-US" sz="1800" dirty="0" smtClean="0">
                <a:latin typeface="Arial Narrow" pitchFamily="34" charset="0"/>
              </a:rPr>
              <a:t>Cassandra says no!—no one 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                      believes her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b.   </a:t>
            </a:r>
            <a:r>
              <a:rPr lang="en-US" sz="1800" dirty="0" err="1" smtClean="0">
                <a:latin typeface="Arial Narrow" pitchFamily="34" charset="0"/>
              </a:rPr>
              <a:t>Laocoon</a:t>
            </a:r>
            <a:r>
              <a:rPr lang="en-US" sz="1800" dirty="0" smtClean="0">
                <a:latin typeface="Arial Narrow" pitchFamily="34" charset="0"/>
              </a:rPr>
              <a:t>, a priest, says burn it—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                     Poseidon sends 2 serpents to crush  </a:t>
            </a:r>
            <a:r>
              <a:rPr lang="en-US" sz="1800" dirty="0" err="1" smtClean="0">
                <a:latin typeface="Arial Narrow" pitchFamily="34" charset="0"/>
              </a:rPr>
              <a:t>Laocoon</a:t>
            </a:r>
            <a:r>
              <a:rPr lang="en-US" sz="18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</a:rPr>
              <a:t>                     and his sons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</a:rPr>
              <a:t>F.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b="1" dirty="0" smtClean="0">
                <a:latin typeface="Arial Narrow" pitchFamily="34" charset="0"/>
              </a:rPr>
              <a:t>Trojans take horse in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1.</a:t>
            </a:r>
            <a:r>
              <a:rPr lang="en-US" sz="1800" dirty="0" smtClean="0">
                <a:latin typeface="Arial Narrow" pitchFamily="34" charset="0"/>
              </a:rPr>
              <a:t> At night whole Greek army sneaks in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2. </a:t>
            </a:r>
            <a:r>
              <a:rPr lang="en-US" sz="1800" dirty="0" smtClean="0">
                <a:latin typeface="Arial Narrow" pitchFamily="34" charset="0"/>
              </a:rPr>
              <a:t>Set Troy on fire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3. </a:t>
            </a:r>
            <a:r>
              <a:rPr lang="en-US" sz="1800" dirty="0" smtClean="0">
                <a:latin typeface="Arial Narrow" pitchFamily="34" charset="0"/>
              </a:rPr>
              <a:t>Greeks win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>
              <a:latin typeface="Papyrus" charset="0"/>
            </a:endParaRP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457200" y="420688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charset="0"/>
              </a:rPr>
              <a:t>How to Trick a Trojan</a:t>
            </a:r>
          </a:p>
        </p:txBody>
      </p:sp>
      <p:pic>
        <p:nvPicPr>
          <p:cNvPr id="4" name="Content Placeholder 3" descr="TrojanHorseMyth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63781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V. Where Are They Now?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300192" cy="551723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chemeClr val="accent1"/>
                </a:solidFill>
                <a:latin typeface="Arial Narrow" pitchFamily="34" charset="0"/>
              </a:rPr>
              <a:t>A.     </a:t>
            </a:r>
            <a:r>
              <a:rPr lang="en-US" sz="1800" b="1" dirty="0" err="1" smtClean="0">
                <a:latin typeface="Arial Narrow" pitchFamily="34" charset="0"/>
                <a:cs typeface="Arial" pitchFamily="34" charset="0"/>
              </a:rPr>
              <a:t>Priam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:  spared by Achilles, but </a:t>
            </a:r>
            <a:r>
              <a:rPr lang="en-US" sz="1800" dirty="0" err="1" smtClean="0">
                <a:latin typeface="Arial Narrow" pitchFamily="34" charset="0"/>
                <a:cs typeface="Arial" pitchFamily="34" charset="0"/>
              </a:rPr>
              <a:t>Neoptolemus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(son) kills him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B.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    </a:t>
            </a: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Hecuba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:  taken into slavery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C.     </a:t>
            </a:r>
            <a:r>
              <a:rPr lang="en-US" sz="1800" b="1" dirty="0" err="1" smtClean="0">
                <a:latin typeface="Arial Narrow" pitchFamily="34" charset="0"/>
                <a:cs typeface="Arial" pitchFamily="34" charset="0"/>
              </a:rPr>
              <a:t>Polyxena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(Trojan princess):  killed on Achilles’s grave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D.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    </a:t>
            </a: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Aeneas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1.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fights Greeks as long as possible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 escapes Troy (with mom Aphrodite’s help), saving his father &amp; son, but not his wife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3.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Virgil’s </a:t>
            </a:r>
            <a:r>
              <a:rPr lang="en-US" sz="1800" i="1" dirty="0" smtClean="0">
                <a:latin typeface="Arial Narrow" pitchFamily="34" charset="0"/>
                <a:cs typeface="Arial" pitchFamily="34" charset="0"/>
              </a:rPr>
              <a:t>Aeneid,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which gave Rome a cool history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E.  </a:t>
            </a: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Helen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1.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Aphrodite helps her out of the city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She goes back to Menelaus, and they live happily ever after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F.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Andromache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1.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slave to a Greek warrior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baby taken and thrown from walls of the city, like all other babies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G.  </a:t>
            </a: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Cassandra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1.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Agamemnon’s captive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2. 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Warns Agamemnon of impending doom (ignored)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3.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 Clytemnestra is waiting (with a lover, </a:t>
            </a:r>
            <a:r>
              <a:rPr lang="en-US" sz="1800" dirty="0" err="1" smtClean="0">
                <a:latin typeface="Arial Narrow" pitchFamily="34" charset="0"/>
                <a:cs typeface="Arial" pitchFamily="34" charset="0"/>
              </a:rPr>
              <a:t>Aegisthus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) and murders both</a:t>
            </a:r>
          </a:p>
        </p:txBody>
      </p:sp>
      <p:pic>
        <p:nvPicPr>
          <p:cNvPr id="5" name="Picture 4" descr="clytemnestra_agamemno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01827"/>
            <a:ext cx="3034308" cy="28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200px-Astiana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210899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I. The Wedding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906888" cy="4606503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atin typeface="Arial Narrow" pitchFamily="34" charset="0"/>
                <a:ea typeface="+mn-ea"/>
                <a:cs typeface="+mn-cs"/>
              </a:rPr>
              <a:t>King </a:t>
            </a:r>
            <a:r>
              <a:rPr lang="en-US" sz="3600" dirty="0" err="1" smtClean="0">
                <a:latin typeface="Arial Narrow" pitchFamily="34" charset="0"/>
                <a:ea typeface="+mn-ea"/>
                <a:cs typeface="+mn-cs"/>
              </a:rPr>
              <a:t>Peleus</a:t>
            </a:r>
            <a:r>
              <a:rPr lang="en-US" sz="3600" dirty="0" smtClean="0">
                <a:latin typeface="Arial Narrow" pitchFamily="34" charset="0"/>
                <a:ea typeface="+mn-ea"/>
                <a:cs typeface="+mn-cs"/>
              </a:rPr>
              <a:t> and  nymph Thetis</a:t>
            </a:r>
          </a:p>
          <a:p>
            <a:pPr marL="8064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Arial Narrow" pitchFamily="34" charset="0"/>
                <a:ea typeface="+mn-ea"/>
              </a:rPr>
              <a:t>Eris (evil) is not invited</a:t>
            </a:r>
          </a:p>
          <a:p>
            <a:pPr marL="8064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Arial Narrow" pitchFamily="34" charset="0"/>
                <a:ea typeface="+mn-ea"/>
              </a:rPr>
              <a:t>She crashes with a golden apple</a:t>
            </a:r>
          </a:p>
          <a:p>
            <a:pPr marL="8064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Arial Narrow" pitchFamily="34" charset="0"/>
                <a:ea typeface="+mn-ea"/>
              </a:rPr>
              <a:t>Three goddesses claim it:</a:t>
            </a:r>
          </a:p>
          <a:p>
            <a:pPr marL="1071563" lvl="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dirty="0" smtClean="0">
                <a:latin typeface="Arial Narrow" pitchFamily="34" charset="0"/>
                <a:ea typeface="+mn-ea"/>
              </a:rPr>
              <a:t>Hera</a:t>
            </a:r>
          </a:p>
          <a:p>
            <a:pPr marL="1071563" lvl="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dirty="0" smtClean="0">
                <a:latin typeface="Arial Narrow" pitchFamily="34" charset="0"/>
                <a:ea typeface="+mn-ea"/>
              </a:rPr>
              <a:t>Athena</a:t>
            </a:r>
          </a:p>
          <a:p>
            <a:pPr marL="1071563" lvl="2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dirty="0" smtClean="0">
                <a:latin typeface="Arial Narrow" pitchFamily="34" charset="0"/>
                <a:ea typeface="+mn-ea"/>
              </a:rPr>
              <a:t>Aphrodite</a:t>
            </a:r>
          </a:p>
          <a:p>
            <a:pPr marL="8064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Arial Narrow" pitchFamily="34" charset="0"/>
                <a:ea typeface="+mn-ea"/>
              </a:rPr>
              <a:t>Zeus asked to judge: no way, Jose!</a:t>
            </a:r>
          </a:p>
          <a:p>
            <a:pPr marL="8064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Arial Narrow" pitchFamily="34" charset="0"/>
                <a:ea typeface="+mn-ea"/>
              </a:rPr>
              <a:t>Sends them to Mt. Ida for Paris to judge</a:t>
            </a:r>
            <a:endParaRPr lang="en-US" sz="3200" dirty="0">
              <a:latin typeface="Arial Narrow" pitchFamily="34" charset="0"/>
              <a:ea typeface="+mn-ea"/>
            </a:endParaRPr>
          </a:p>
        </p:txBody>
      </p:sp>
      <p:pic>
        <p:nvPicPr>
          <p:cNvPr id="4" name="Content Placeholder 3" descr="flat,550x550,075,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00303"/>
            <a:ext cx="33464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5328592" cy="5301208"/>
          </a:xfrm>
        </p:spPr>
        <p:txBody>
          <a:bodyPr>
            <a:noAutofit/>
          </a:bodyPr>
          <a:lstStyle/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FFC000"/>
                </a:solidFill>
                <a:latin typeface="Papyrus" pitchFamily="84" charset="0"/>
                <a:ea typeface="ＭＳ Ｐゴシック" pitchFamily="84" charset="-128"/>
                <a:cs typeface="ＭＳ Ｐゴシック" pitchFamily="84" charset="-128"/>
              </a:rPr>
              <a:t>B.</a:t>
            </a:r>
            <a:r>
              <a:rPr lang="en-US" sz="2400" dirty="0" smtClean="0">
                <a:latin typeface="Papyrus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Judgment of Paris</a:t>
            </a:r>
          </a:p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1.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Prince of 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Troy, </a:t>
            </a:r>
            <a:r>
              <a:rPr lang="en-US" sz="2400" dirty="0" err="1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Priam’s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son</a:t>
            </a:r>
          </a:p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2.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Yet again, a </a:t>
            </a:r>
            <a:r>
              <a:rPr lang="en-US" sz="2400" u="sng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prophecy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of destruction</a:t>
            </a:r>
            <a:endParaRPr lang="en-US" sz="24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3.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Lives with nymph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, </a:t>
            </a:r>
            <a:r>
              <a:rPr lang="en-US" sz="2400" dirty="0" err="1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Oenone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(</a:t>
            </a:r>
            <a:r>
              <a:rPr lang="en-US" sz="2400" dirty="0" err="1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ee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-no-nee)</a:t>
            </a:r>
            <a:endParaRPr lang="en-US" sz="24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4.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The 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3 goddesses arrive and offer bribes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DD9191"/>
                </a:solidFill>
                <a:latin typeface="Arial Narrow" pitchFamily="34" charset="0"/>
              </a:rPr>
              <a:t>	a.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Athena</a:t>
            </a:r>
            <a:r>
              <a:rPr lang="en-US" sz="2000" dirty="0" smtClean="0">
                <a:latin typeface="Arial Narrow" pitchFamily="34" charset="0"/>
              </a:rPr>
              <a:t>: make him lord of Europe and Asia</a:t>
            </a:r>
            <a:endParaRPr lang="en-US" sz="2000" dirty="0">
              <a:latin typeface="Arial Narrow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DD9191"/>
                </a:solidFill>
                <a:latin typeface="Arial Narrow" pitchFamily="34" charset="0"/>
              </a:rPr>
              <a:t>	b.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Hera</a:t>
            </a:r>
            <a:r>
              <a:rPr lang="en-US" sz="2000" dirty="0" smtClean="0">
                <a:latin typeface="Arial Narrow" pitchFamily="34" charset="0"/>
              </a:rPr>
              <a:t>: give him victory over Greece</a:t>
            </a:r>
            <a:endParaRPr lang="en-US" sz="2000" dirty="0">
              <a:latin typeface="Arial Narrow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DD9191"/>
                </a:solidFill>
                <a:latin typeface="Arial Narrow" pitchFamily="34" charset="0"/>
              </a:rPr>
              <a:t>	c.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Aphrodite</a:t>
            </a:r>
            <a:r>
              <a:rPr lang="en-US" sz="2000" dirty="0" smtClean="0">
                <a:latin typeface="Arial Narrow" pitchFamily="34" charset="0"/>
              </a:rPr>
              <a:t>: give him most beautiful woman in the world</a:t>
            </a:r>
            <a:endParaRPr lang="en-US" sz="2000" dirty="0">
              <a:latin typeface="Arial Narrow" pitchFamily="34" charset="0"/>
            </a:endParaRPr>
          </a:p>
          <a:p>
            <a:pPr marL="728663" indent="-609600" eaLnBrk="1" hangingPunct="1">
              <a:lnSpc>
                <a:spcPct val="90000"/>
              </a:lnSpc>
              <a:buFont typeface="Arial" pitchFamily="84" charset="0"/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5.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Paris </a:t>
            </a:r>
            <a:r>
              <a:rPr lang="en-US" sz="24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is weak and a </a:t>
            </a:r>
            <a:r>
              <a:rPr lang="en-US" sz="24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coward: he chooses……?</a:t>
            </a:r>
            <a:endParaRPr lang="en-US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Papyrus" pitchFamily="84" charset="0"/>
              </a:rPr>
              <a:t>Paris Has to Choose</a:t>
            </a:r>
          </a:p>
        </p:txBody>
      </p:sp>
      <p:pic>
        <p:nvPicPr>
          <p:cNvPr id="4" name="Content Placeholder 4" descr="451px-The_Judgement_of_Par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568" y="1531942"/>
            <a:ext cx="3620687" cy="49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148064" cy="4988768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Papyrus" pitchFamily="66" charset="0"/>
                <a:ea typeface="+mn-ea"/>
                <a:cs typeface="+mn-cs"/>
              </a:rPr>
              <a:t>C</a:t>
            </a:r>
            <a:r>
              <a:rPr lang="en-US" b="1" dirty="0" smtClean="0">
                <a:solidFill>
                  <a:srgbClr val="FFC000"/>
                </a:solidFill>
                <a:latin typeface="Papyrus" pitchFamily="66" charset="0"/>
                <a:ea typeface="+mn-ea"/>
                <a:cs typeface="+mn-cs"/>
              </a:rPr>
              <a:t>.</a:t>
            </a:r>
            <a:r>
              <a:rPr lang="en-US" b="1" dirty="0" smtClean="0">
                <a:latin typeface="Papyrus" pitchFamily="66" charset="0"/>
                <a:ea typeface="+mn-ea"/>
                <a:cs typeface="+mn-cs"/>
              </a:rPr>
              <a:t> </a:t>
            </a:r>
            <a:r>
              <a:rPr lang="en-US" b="1" dirty="0" smtClean="0"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b="1" dirty="0">
                <a:latin typeface="Arial Narrow" pitchFamily="34" charset="0"/>
                <a:ea typeface="+mn-ea"/>
                <a:cs typeface="+mn-cs"/>
              </a:rPr>
              <a:t>Capture of Helen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B0F0"/>
                </a:solidFill>
                <a:latin typeface="Arial Narrow" pitchFamily="34" charset="0"/>
                <a:ea typeface="+mn-ea"/>
                <a:cs typeface="+mn-cs"/>
              </a:rPr>
              <a:t>	1.</a:t>
            </a:r>
            <a:r>
              <a:rPr lang="en-US" b="1" dirty="0" smtClean="0">
                <a:latin typeface="Arial Narrow" pitchFamily="34" charset="0"/>
                <a:ea typeface="+mn-ea"/>
                <a:cs typeface="+mn-cs"/>
              </a:rPr>
              <a:t> Helen </a:t>
            </a:r>
            <a:r>
              <a:rPr lang="en-US" b="1" dirty="0">
                <a:latin typeface="Arial Narrow" pitchFamily="34" charset="0"/>
                <a:ea typeface="+mn-ea"/>
                <a:cs typeface="+mn-cs"/>
              </a:rPr>
              <a:t>is the most beautiful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a.</a:t>
            </a:r>
            <a:r>
              <a:rPr lang="en-US" dirty="0" smtClean="0">
                <a:latin typeface="Arial Narrow" pitchFamily="34" charset="0"/>
                <a:ea typeface="+mn-ea"/>
              </a:rPr>
              <a:t> Daughter </a:t>
            </a:r>
            <a:r>
              <a:rPr lang="en-US" dirty="0">
                <a:latin typeface="Arial Narrow" pitchFamily="34" charset="0"/>
                <a:ea typeface="+mn-ea"/>
              </a:rPr>
              <a:t>of Zeus and </a:t>
            </a:r>
            <a:r>
              <a:rPr lang="en-US" dirty="0" smtClean="0">
                <a:latin typeface="Arial Narrow" pitchFamily="34" charset="0"/>
                <a:ea typeface="+mn-ea"/>
              </a:rPr>
              <a:t>Leda; sister of Castor and </a:t>
            </a:r>
            <a:r>
              <a:rPr lang="en-US" dirty="0" err="1" smtClean="0">
                <a:latin typeface="Arial Narrow" pitchFamily="34" charset="0"/>
                <a:ea typeface="+mn-ea"/>
              </a:rPr>
              <a:t>Pollux</a:t>
            </a:r>
            <a:endParaRPr lang="en-US" dirty="0">
              <a:latin typeface="Arial Narrow" pitchFamily="34" charset="0"/>
              <a:ea typeface="+mn-ea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b. </a:t>
            </a:r>
            <a:r>
              <a:rPr lang="en-US" dirty="0" smtClean="0">
                <a:latin typeface="Arial Narrow" pitchFamily="34" charset="0"/>
                <a:ea typeface="+mn-ea"/>
              </a:rPr>
              <a:t>So </a:t>
            </a:r>
            <a:r>
              <a:rPr lang="en-US" dirty="0">
                <a:latin typeface="Arial Narrow" pitchFamily="34" charset="0"/>
                <a:ea typeface="+mn-ea"/>
              </a:rPr>
              <a:t>beautiful </a:t>
            </a:r>
            <a:r>
              <a:rPr lang="en-US" dirty="0" err="1">
                <a:latin typeface="Arial Narrow" pitchFamily="34" charset="0"/>
                <a:ea typeface="+mn-ea"/>
              </a:rPr>
              <a:t>Theseus</a:t>
            </a:r>
            <a:r>
              <a:rPr lang="en-US" dirty="0">
                <a:latin typeface="Arial Narrow" pitchFamily="34" charset="0"/>
                <a:ea typeface="+mn-ea"/>
              </a:rPr>
              <a:t> tried to kidnap her as a child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c.</a:t>
            </a:r>
            <a:r>
              <a:rPr lang="en-US" dirty="0" smtClean="0">
                <a:latin typeface="Arial Narrow" pitchFamily="34" charset="0"/>
                <a:ea typeface="+mn-ea"/>
              </a:rPr>
              <a:t> “Dad</a:t>
            </a:r>
            <a:r>
              <a:rPr lang="en-US" dirty="0">
                <a:latin typeface="Arial Narrow" pitchFamily="34" charset="0"/>
                <a:ea typeface="+mn-ea"/>
              </a:rPr>
              <a:t>,” King </a:t>
            </a:r>
            <a:r>
              <a:rPr lang="en-US" dirty="0" err="1">
                <a:latin typeface="Arial Narrow" pitchFamily="34" charset="0"/>
                <a:ea typeface="+mn-ea"/>
              </a:rPr>
              <a:t>Tyndareus</a:t>
            </a:r>
            <a:r>
              <a:rPr lang="en-US" dirty="0">
                <a:latin typeface="Arial Narrow" pitchFamily="34" charset="0"/>
                <a:ea typeface="+mn-ea"/>
              </a:rPr>
              <a:t> of Sparta, </a:t>
            </a:r>
            <a:r>
              <a:rPr lang="en-US" dirty="0" smtClean="0">
                <a:latin typeface="Arial Narrow" pitchFamily="34" charset="0"/>
                <a:ea typeface="+mn-ea"/>
              </a:rPr>
              <a:t>comes up with a plan</a:t>
            </a:r>
            <a:endParaRPr lang="en-US" dirty="0">
              <a:latin typeface="Arial Narrow" pitchFamily="34" charset="0"/>
              <a:ea typeface="+mn-ea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d.</a:t>
            </a:r>
            <a:r>
              <a:rPr lang="en-US" dirty="0" smtClean="0">
                <a:latin typeface="Arial Narrow" pitchFamily="34" charset="0"/>
                <a:ea typeface="+mn-ea"/>
              </a:rPr>
              <a:t> Suitors, unite!</a:t>
            </a:r>
            <a:endParaRPr lang="en-US" dirty="0">
              <a:latin typeface="Arial Narrow" pitchFamily="34" charset="0"/>
              <a:ea typeface="+mn-ea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e.</a:t>
            </a:r>
            <a:r>
              <a:rPr lang="en-US" dirty="0" smtClean="0">
                <a:latin typeface="Arial Narrow" pitchFamily="34" charset="0"/>
                <a:ea typeface="+mn-ea"/>
              </a:rPr>
              <a:t>  Menelaus </a:t>
            </a:r>
            <a:r>
              <a:rPr lang="en-US" dirty="0">
                <a:latin typeface="Arial Narrow" pitchFamily="34" charset="0"/>
                <a:ea typeface="+mn-ea"/>
              </a:rPr>
              <a:t>is chosen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B0F0"/>
                </a:solidFill>
                <a:latin typeface="Arial Narrow" pitchFamily="34" charset="0"/>
                <a:ea typeface="+mn-ea"/>
                <a:cs typeface="+mn-cs"/>
              </a:rPr>
              <a:t>	2.</a:t>
            </a:r>
            <a:r>
              <a:rPr lang="en-US" b="1" dirty="0" smtClean="0">
                <a:latin typeface="Arial Narrow" pitchFamily="34" charset="0"/>
                <a:ea typeface="+mn-ea"/>
                <a:cs typeface="+mn-cs"/>
              </a:rPr>
              <a:t> Paris </a:t>
            </a:r>
            <a:r>
              <a:rPr lang="en-US" b="1" dirty="0">
                <a:latin typeface="Arial Narrow" pitchFamily="34" charset="0"/>
                <a:ea typeface="+mn-ea"/>
                <a:cs typeface="+mn-cs"/>
              </a:rPr>
              <a:t>goes to </a:t>
            </a:r>
            <a:r>
              <a:rPr lang="en-US" b="1" dirty="0" smtClean="0">
                <a:latin typeface="Arial Narrow" pitchFamily="34" charset="0"/>
                <a:ea typeface="+mn-ea"/>
                <a:cs typeface="+mn-cs"/>
              </a:rPr>
              <a:t>visit Sparta</a:t>
            </a:r>
            <a:r>
              <a:rPr lang="en-US" dirty="0" smtClean="0">
                <a:latin typeface="Arial Narrow" pitchFamily="34" charset="0"/>
                <a:ea typeface="+mn-ea"/>
                <a:cs typeface="+mn-cs"/>
              </a:rPr>
              <a:t>…</a:t>
            </a:r>
            <a:endParaRPr lang="en-US" dirty="0">
              <a:latin typeface="Arial Narrow" pitchFamily="34" charset="0"/>
              <a:ea typeface="+mn-ea"/>
              <a:cs typeface="+mn-cs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a.  </a:t>
            </a:r>
            <a:r>
              <a:rPr lang="en-US" dirty="0" smtClean="0">
                <a:latin typeface="Arial Narrow" pitchFamily="34" charset="0"/>
                <a:ea typeface="+mn-ea"/>
              </a:rPr>
              <a:t>Laws of </a:t>
            </a:r>
            <a:r>
              <a:rPr lang="en-US" dirty="0">
                <a:latin typeface="Arial Narrow" pitchFamily="34" charset="0"/>
                <a:ea typeface="+mn-ea"/>
              </a:rPr>
              <a:t>hospitality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b.</a:t>
            </a:r>
            <a:r>
              <a:rPr lang="en-US" dirty="0" smtClean="0">
                <a:latin typeface="Arial Narrow" pitchFamily="34" charset="0"/>
                <a:ea typeface="+mn-ea"/>
              </a:rPr>
              <a:t>  Menelaus trusts Paris, but…….</a:t>
            </a:r>
            <a:endParaRPr lang="en-US" dirty="0">
              <a:latin typeface="Arial Narrow" pitchFamily="34" charset="0"/>
              <a:ea typeface="+mn-ea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  <a:ea typeface="+mn-ea"/>
              </a:rPr>
              <a:t>	c.</a:t>
            </a:r>
            <a:r>
              <a:rPr lang="en-US" dirty="0" smtClean="0">
                <a:latin typeface="Arial Narrow" pitchFamily="34" charset="0"/>
                <a:ea typeface="+mn-ea"/>
              </a:rPr>
              <a:t>  Paris </a:t>
            </a:r>
            <a:r>
              <a:rPr lang="en-US" dirty="0">
                <a:latin typeface="Arial Narrow" pitchFamily="34" charset="0"/>
                <a:ea typeface="+mn-ea"/>
              </a:rPr>
              <a:t>runs away with </a:t>
            </a:r>
            <a:r>
              <a:rPr lang="en-US" dirty="0" smtClean="0">
                <a:latin typeface="Arial Narrow" pitchFamily="34" charset="0"/>
                <a:ea typeface="+mn-ea"/>
              </a:rPr>
              <a:t>Helen</a:t>
            </a:r>
            <a:endParaRPr lang="en-US" dirty="0">
              <a:latin typeface="Arial Narrow" pitchFamily="34" charset="0"/>
              <a:ea typeface="+mn-ea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Papyrus" pitchFamily="84" charset="0"/>
              </a:rPr>
              <a:t>The Marriage/Kidnapping of Helen</a:t>
            </a:r>
          </a:p>
        </p:txBody>
      </p:sp>
      <p:pic>
        <p:nvPicPr>
          <p:cNvPr id="4" name="Content Placeholder 3" descr="helen-of-troy-evelyn-de-morg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688" y="1758380"/>
            <a:ext cx="3893119" cy="48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II.  Preparations for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556792"/>
            <a:ext cx="4861173" cy="530120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>
                <a:solidFill>
                  <a:schemeClr val="accent1"/>
                </a:solidFill>
                <a:latin typeface="Arial Narrow" pitchFamily="34" charset="0"/>
              </a:rPr>
              <a:t>A.</a:t>
            </a:r>
            <a:r>
              <a:rPr lang="en-US" sz="2400" dirty="0" smtClean="0">
                <a:latin typeface="Arial Narrow" pitchFamily="34" charset="0"/>
              </a:rPr>
              <a:t>All but two: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</a:rPr>
              <a:t>	1</a:t>
            </a:r>
            <a:r>
              <a:rPr lang="en-US" sz="2400" dirty="0">
                <a:solidFill>
                  <a:srgbClr val="00B0F0"/>
                </a:solidFill>
                <a:latin typeface="Arial Narrow" pitchFamily="34" charset="0"/>
              </a:rPr>
              <a:t>.</a:t>
            </a:r>
            <a:r>
              <a:rPr lang="en-US" sz="2400" dirty="0">
                <a:latin typeface="Arial Narrow" pitchFamily="34" charset="0"/>
              </a:rPr>
              <a:t>    Odysseus, King of Ithaca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2400" dirty="0" err="1" smtClean="0">
                <a:latin typeface="Arial Narrow" pitchFamily="34" charset="0"/>
              </a:rPr>
              <a:t>doesn’t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want to leave his </a:t>
            </a:r>
            <a:r>
              <a:rPr lang="en-US" sz="2400" dirty="0" smtClean="0">
                <a:latin typeface="Arial Narrow" pitchFamily="34" charset="0"/>
              </a:rPr>
              <a:t>	family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b.</a:t>
            </a:r>
            <a:r>
              <a:rPr lang="en-US" sz="2400" dirty="0" err="1" smtClean="0">
                <a:latin typeface="Arial Narrow" pitchFamily="34" charset="0"/>
              </a:rPr>
              <a:t>Pretends</a:t>
            </a:r>
            <a:r>
              <a:rPr lang="en-US" sz="2400" dirty="0" smtClean="0">
                <a:latin typeface="Arial Narrow" pitchFamily="34" charset="0"/>
              </a:rPr>
              <a:t> to be crazy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c.</a:t>
            </a:r>
            <a:r>
              <a:rPr lang="en-US" sz="2400" dirty="0" err="1" smtClean="0">
                <a:latin typeface="Arial Narrow" pitchFamily="34" charset="0"/>
              </a:rPr>
              <a:t>Palemedes</a:t>
            </a:r>
            <a:r>
              <a:rPr lang="en-US" sz="2400" dirty="0" smtClean="0">
                <a:latin typeface="Arial Narrow" pitchFamily="34" charset="0"/>
              </a:rPr>
              <a:t> tests that 	theory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d.</a:t>
            </a:r>
            <a:r>
              <a:rPr lang="en-US" sz="2400" dirty="0" err="1" smtClean="0">
                <a:latin typeface="Arial Narrow" pitchFamily="34" charset="0"/>
              </a:rPr>
              <a:t>It’s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off to the army for him</a:t>
            </a:r>
            <a:r>
              <a:rPr lang="en-US" sz="2400" dirty="0" smtClean="0">
                <a:latin typeface="Arial Narrow" pitchFamily="34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Arial Narrow" pitchFamily="34" charset="0"/>
              </a:rPr>
              <a:t>	2</a:t>
            </a:r>
            <a:r>
              <a:rPr lang="en-US" sz="2400" dirty="0">
                <a:solidFill>
                  <a:srgbClr val="00B0F0"/>
                </a:solidFill>
                <a:latin typeface="Arial Narrow" pitchFamily="34" charset="0"/>
              </a:rPr>
              <a:t>.</a:t>
            </a:r>
            <a:r>
              <a:rPr lang="en-US" sz="2400" dirty="0">
                <a:latin typeface="Arial Narrow" pitchFamily="34" charset="0"/>
              </a:rPr>
              <a:t>     Achilles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a</a:t>
            </a:r>
            <a:r>
              <a:rPr lang="en-US" sz="2400" dirty="0">
                <a:solidFill>
                  <a:schemeClr val="accent3"/>
                </a:solidFill>
                <a:latin typeface="Arial Narrow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</a:rPr>
              <a:t> Mama knows </a:t>
            </a:r>
            <a:r>
              <a:rPr lang="en-US" sz="2400" dirty="0">
                <a:latin typeface="Arial Narrow" pitchFamily="34" charset="0"/>
              </a:rPr>
              <a:t>he’ll die if he </a:t>
            </a:r>
            <a:r>
              <a:rPr lang="en-US" sz="2400" dirty="0" smtClean="0">
                <a:latin typeface="Arial Narrow" pitchFamily="34" charset="0"/>
              </a:rPr>
              <a:t>	goes </a:t>
            </a:r>
            <a:r>
              <a:rPr lang="en-US" sz="2400" dirty="0">
                <a:latin typeface="Arial Narrow" pitchFamily="34" charset="0"/>
              </a:rPr>
              <a:t>to Troy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b.</a:t>
            </a:r>
            <a:r>
              <a:rPr lang="en-US" sz="2400" dirty="0" err="1" smtClean="0">
                <a:latin typeface="Arial Narrow" pitchFamily="34" charset="0"/>
              </a:rPr>
              <a:t>Thetis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hides him at the </a:t>
            </a:r>
            <a:r>
              <a:rPr lang="en-US" sz="2400" dirty="0" smtClean="0">
                <a:latin typeface="Arial Narrow" pitchFamily="34" charset="0"/>
              </a:rPr>
              <a:t>	court </a:t>
            </a:r>
            <a:r>
              <a:rPr lang="en-US" sz="2400" dirty="0">
                <a:latin typeface="Arial Narrow" pitchFamily="34" charset="0"/>
              </a:rPr>
              <a:t>of </a:t>
            </a:r>
            <a:r>
              <a:rPr lang="en-US" sz="2400" dirty="0" err="1" smtClean="0">
                <a:latin typeface="Arial Narrow" pitchFamily="34" charset="0"/>
              </a:rPr>
              <a:t>Lycomedes</a:t>
            </a:r>
            <a:r>
              <a:rPr lang="en-US" sz="2400" dirty="0" smtClean="0">
                <a:latin typeface="Arial Narrow" pitchFamily="34" charset="0"/>
              </a:rPr>
              <a:t>, 	disguising him </a:t>
            </a:r>
            <a:r>
              <a:rPr lang="en-US" sz="2400" dirty="0">
                <a:latin typeface="Arial Narrow" pitchFamily="34" charset="0"/>
              </a:rPr>
              <a:t>as a </a:t>
            </a:r>
            <a:r>
              <a:rPr lang="en-US" sz="2400" dirty="0" smtClean="0">
                <a:latin typeface="Arial Narrow" pitchFamily="34" charset="0"/>
              </a:rPr>
              <a:t>girl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2400" dirty="0" err="1" smtClean="0">
                <a:latin typeface="Arial Narrow" pitchFamily="34" charset="0"/>
              </a:rPr>
              <a:t>Odysseus</a:t>
            </a:r>
            <a:r>
              <a:rPr lang="en-US" sz="2400" dirty="0" smtClean="0">
                <a:latin typeface="Arial Narrow" pitchFamily="34" charset="0"/>
              </a:rPr>
              <a:t> knows better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b.</a:t>
            </a:r>
            <a:r>
              <a:rPr lang="en-US" sz="2400" dirty="0" err="1" smtClean="0">
                <a:latin typeface="Arial Narrow" pitchFamily="34" charset="0"/>
              </a:rPr>
              <a:t>Achilles</a:t>
            </a:r>
            <a:r>
              <a:rPr lang="en-US" sz="2400" dirty="0" smtClean="0">
                <a:latin typeface="Arial Narrow" pitchFamily="34" charset="0"/>
              </a:rPr>
              <a:t> is revealed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2400" dirty="0" err="1" smtClean="0">
                <a:solidFill>
                  <a:schemeClr val="accent3"/>
                </a:solidFill>
                <a:latin typeface="Arial Narrow" pitchFamily="34" charset="0"/>
              </a:rPr>
              <a:t>c.</a:t>
            </a:r>
            <a:r>
              <a:rPr lang="en-US" sz="2400" dirty="0" err="1" smtClean="0">
                <a:latin typeface="Arial Narrow" pitchFamily="34" charset="0"/>
              </a:rPr>
              <a:t>It’s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off to the army for </a:t>
            </a:r>
            <a:r>
              <a:rPr lang="en-US" sz="2400" dirty="0" smtClean="0">
                <a:latin typeface="Arial Narrow" pitchFamily="34" charset="0"/>
              </a:rPr>
              <a:t>him 	too!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Content Placeholder 3" descr="480px-Achilles-armo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2607568" cy="26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Odysseus-Artwor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680" y="1700808"/>
            <a:ext cx="2133608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3995936" cy="47133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</a:rPr>
              <a:t>B</a:t>
            </a:r>
            <a:r>
              <a:rPr lang="en-US" sz="1800" dirty="0">
                <a:solidFill>
                  <a:schemeClr val="accent1"/>
                </a:solidFill>
                <a:latin typeface="Arial Narrow" pitchFamily="34" charset="0"/>
              </a:rPr>
              <a:t>.</a:t>
            </a:r>
            <a:r>
              <a:rPr lang="en-US" sz="1800" dirty="0" smtClean="0">
                <a:latin typeface="Arial Narrow" pitchFamily="34" charset="0"/>
              </a:rPr>
              <a:t>1,000 </a:t>
            </a:r>
            <a:r>
              <a:rPr lang="en-US" sz="1800" dirty="0">
                <a:latin typeface="Arial Narrow" pitchFamily="34" charset="0"/>
              </a:rPr>
              <a:t>ships set out for war 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  <a:latin typeface="Arial Narrow" pitchFamily="34" charset="0"/>
              </a:rPr>
              <a:t>C</a:t>
            </a:r>
            <a:r>
              <a:rPr lang="en-US" sz="1800" dirty="0">
                <a:solidFill>
                  <a:schemeClr val="accent1"/>
                </a:solidFill>
                <a:latin typeface="Arial Narrow" pitchFamily="34" charset="0"/>
              </a:rPr>
              <a:t>.  </a:t>
            </a:r>
            <a:r>
              <a:rPr lang="en-US" sz="1800" dirty="0">
                <a:latin typeface="Arial Narrow" pitchFamily="34" charset="0"/>
              </a:rPr>
              <a:t>Trouble at Aulis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1</a:t>
            </a:r>
            <a:r>
              <a:rPr lang="en-US" sz="1800" dirty="0">
                <a:solidFill>
                  <a:schemeClr val="accent2"/>
                </a:solidFill>
                <a:latin typeface="Arial Narrow" pitchFamily="34" charset="0"/>
              </a:rPr>
              <a:t>.</a:t>
            </a:r>
            <a:r>
              <a:rPr lang="en-US" sz="1800" dirty="0" smtClean="0">
                <a:latin typeface="Arial Narrow" pitchFamily="34" charset="0"/>
              </a:rPr>
              <a:t>  Artemis is super </a:t>
            </a:r>
            <a:r>
              <a:rPr lang="en-US" sz="1800" dirty="0" smtClean="0">
                <a:latin typeface="Arial Narrow" pitchFamily="34" charset="0"/>
              </a:rPr>
              <a:t>mad: someone killed a sacred deer.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2.  </a:t>
            </a:r>
            <a:r>
              <a:rPr lang="en-US" sz="1800" dirty="0" smtClean="0">
                <a:latin typeface="Arial Narrow" pitchFamily="34" charset="0"/>
              </a:rPr>
              <a:t>Must </a:t>
            </a:r>
            <a:r>
              <a:rPr lang="en-US" sz="1800" dirty="0">
                <a:latin typeface="Arial Narrow" pitchFamily="34" charset="0"/>
              </a:rPr>
              <a:t>sacrifice </a:t>
            </a:r>
            <a:r>
              <a:rPr lang="en-US" sz="1800" dirty="0" smtClean="0">
                <a:latin typeface="Arial Narrow" pitchFamily="34" charset="0"/>
              </a:rPr>
              <a:t>Iphigenia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3.</a:t>
            </a:r>
            <a:r>
              <a:rPr lang="en-US" sz="1800" dirty="0" smtClean="0">
                <a:latin typeface="Arial Narrow" pitchFamily="34" charset="0"/>
              </a:rPr>
              <a:t>   Agamemnon reluctantly agrees</a:t>
            </a:r>
            <a:endParaRPr lang="en-US" sz="1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1800" dirty="0" err="1" smtClean="0">
                <a:solidFill>
                  <a:schemeClr val="accent3"/>
                </a:solidFill>
                <a:latin typeface="Arial Narrow" pitchFamily="34" charset="0"/>
              </a:rPr>
              <a:t>a.</a:t>
            </a:r>
            <a:r>
              <a:rPr lang="en-US" sz="1800" dirty="0" err="1" smtClean="0">
                <a:latin typeface="Arial Narrow" pitchFamily="34" charset="0"/>
              </a:rPr>
              <a:t>Fake</a:t>
            </a:r>
            <a:r>
              <a:rPr lang="en-US" sz="1800" dirty="0" smtClean="0">
                <a:latin typeface="Arial Narrow" pitchFamily="34" charset="0"/>
              </a:rPr>
              <a:t> wedding to Achilles</a:t>
            </a:r>
            <a:endParaRPr lang="en-US" sz="1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1800" dirty="0" err="1" smtClean="0">
                <a:solidFill>
                  <a:schemeClr val="accent3"/>
                </a:solidFill>
                <a:latin typeface="Arial Narrow" pitchFamily="34" charset="0"/>
              </a:rPr>
              <a:t>b.</a:t>
            </a:r>
            <a:r>
              <a:rPr lang="en-US" sz="1800" dirty="0" err="1" smtClean="0">
                <a:latin typeface="Arial Narrow" pitchFamily="34" charset="0"/>
              </a:rPr>
              <a:t>Iphigenia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>
                <a:latin typeface="Arial Narrow" pitchFamily="34" charset="0"/>
              </a:rPr>
              <a:t>arrives with her </a:t>
            </a:r>
            <a:r>
              <a:rPr lang="en-US" sz="1800" dirty="0" smtClean="0">
                <a:latin typeface="Arial Narrow" pitchFamily="34" charset="0"/>
              </a:rPr>
              <a:t>	wedding clothes and is killed</a:t>
            </a:r>
            <a:endParaRPr lang="en-US" sz="1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Arial Narrow" pitchFamily="34" charset="0"/>
              </a:rPr>
              <a:t>		</a:t>
            </a:r>
            <a:r>
              <a:rPr lang="en-US" sz="1800" dirty="0" err="1" smtClean="0">
                <a:solidFill>
                  <a:schemeClr val="accent3"/>
                </a:solidFill>
                <a:latin typeface="Arial Narrow" pitchFamily="34" charset="0"/>
              </a:rPr>
              <a:t>c.</a:t>
            </a:r>
            <a:r>
              <a:rPr lang="en-US" sz="1800" dirty="0" err="1" smtClean="0">
                <a:latin typeface="Arial Narrow" pitchFamily="34" charset="0"/>
              </a:rPr>
              <a:t>Clytemnestra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>
                <a:latin typeface="Arial Narrow" pitchFamily="34" charset="0"/>
              </a:rPr>
              <a:t>holds a long </a:t>
            </a:r>
            <a:r>
              <a:rPr lang="en-US" sz="1800" dirty="0" smtClean="0">
                <a:latin typeface="Arial Narrow" pitchFamily="34" charset="0"/>
              </a:rPr>
              <a:t>	grudge</a:t>
            </a:r>
            <a:endParaRPr lang="en-US" sz="1800" dirty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Arial Narrow" pitchFamily="34" charset="0"/>
              </a:rPr>
              <a:t>	4.</a:t>
            </a:r>
            <a:r>
              <a:rPr lang="en-US" sz="1800" dirty="0" smtClean="0">
                <a:latin typeface="Arial Narrow" pitchFamily="34" charset="0"/>
              </a:rPr>
              <a:t>   Wind </a:t>
            </a:r>
            <a:r>
              <a:rPr lang="en-US" sz="1800" dirty="0">
                <a:latin typeface="Arial Narrow" pitchFamily="34" charset="0"/>
              </a:rPr>
              <a:t>stops, ships sail</a:t>
            </a: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Papyrus" pitchFamily="84" charset="0"/>
              </a:rPr>
              <a:t>“</a:t>
            </a:r>
            <a:r>
              <a:rPr lang="en-US" sz="3600">
                <a:solidFill>
                  <a:srgbClr val="FFFF00"/>
                </a:solidFill>
                <a:latin typeface="Papyrus" pitchFamily="84" charset="0"/>
              </a:rPr>
              <a:t>”Was this the face that launched a thousand ships?”  Christopher Marlowe</a:t>
            </a:r>
            <a:endParaRPr lang="en-US" sz="3600">
              <a:solidFill>
                <a:srgbClr val="FFFF00"/>
              </a:solidFill>
            </a:endParaRPr>
          </a:p>
        </p:txBody>
      </p:sp>
      <p:pic>
        <p:nvPicPr>
          <p:cNvPr id="4" name="Content Placeholder 5" descr="785px-Francesco_Fontebasso_-_The_Sacrifice_of_Iphigenia_-_WGA79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146" y="2204864"/>
            <a:ext cx="49933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III.  The War: Leaders of Troy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3732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A.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  Royal Family of Troy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1.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King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:  </a:t>
            </a:r>
            <a:r>
              <a:rPr lang="en-US" sz="2000" b="1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Priam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a.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old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b.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50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sons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2.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Queen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:  </a:t>
            </a:r>
            <a:r>
              <a:rPr lang="en-US" sz="2000" b="1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Hecuba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endParaRPr lang="en-US" sz="2000" dirty="0" smtClean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a.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not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mother of all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50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3.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Paris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a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we’ve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met him;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not impressed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4.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Hector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b="1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a.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now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we’re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impressed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b.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greatest warrior in Troy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c.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 err="1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Priam’s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noblest son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d.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only prince of Troy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NOT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to 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develop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</a:t>
            </a:r>
            <a:r>
              <a:rPr lang="en-US" sz="2000" dirty="0" err="1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hots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for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Helen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e.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The only one to be nice to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Helen when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everyone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is tired of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a10 year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war</a:t>
            </a: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5.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Andromache</a:t>
            </a:r>
            <a:endParaRPr lang="en-US" sz="2000" b="1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b="1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Hector’s wife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6.</a:t>
            </a:r>
            <a:r>
              <a:rPr lang="en-US" sz="2000" b="1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Cassandra</a:t>
            </a:r>
            <a:endParaRPr lang="en-US" sz="2000" b="1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a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.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Priam’s daughter,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loved by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Apollo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,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gave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her the gift of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prophecy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80000"/>
              </a:lnSpc>
              <a:buFont typeface="Arial" pitchFamily="84" charset="0"/>
              <a:buNone/>
            </a:pPr>
            <a:r>
              <a:rPr lang="en-US" sz="2000" dirty="0" smtClean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		b</a:t>
            </a:r>
            <a:r>
              <a:rPr lang="en-US" sz="2000" dirty="0">
                <a:solidFill>
                  <a:srgbClr val="E66C7D"/>
                </a:solidFill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.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 rejected the god, who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cursed her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: 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no one </a:t>
            </a:r>
            <a:r>
              <a:rPr lang="en-US" sz="2000" dirty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would ever </a:t>
            </a:r>
            <a:r>
              <a:rPr lang="en-US" sz="2000" dirty="0" smtClean="0">
                <a:latin typeface="Arial Narrow" pitchFamily="34" charset="0"/>
                <a:ea typeface="ＭＳ Ｐゴシック" pitchFamily="84" charset="-128"/>
                <a:cs typeface="ＭＳ Ｐゴシック" pitchFamily="84" charset="-128"/>
              </a:rPr>
              <a:t>believe her truths</a:t>
            </a:r>
            <a:endParaRPr lang="en-US" sz="2000" dirty="0">
              <a:latin typeface="Arial Narrow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Content Placeholder 3" descr="hec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235165" cy="37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850" y="1785926"/>
            <a:ext cx="9144000" cy="4955442"/>
          </a:xfrm>
        </p:spPr>
        <p:txBody>
          <a:bodyPr numCol="1" rtlCol="0">
            <a:normAutofit fontScale="4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B.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best of the Greeks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2"/>
                </a:solidFill>
                <a:latin typeface="Arial Narrow" pitchFamily="34" charset="0"/>
                <a:ea typeface="+mn-ea"/>
                <a:cs typeface="+mn-cs"/>
              </a:rPr>
              <a:t>	1.</a:t>
            </a:r>
            <a:r>
              <a:rPr lang="en-US" sz="6400" b="1" dirty="0" smtClean="0">
                <a:latin typeface="Arial Narrow" pitchFamily="34" charset="0"/>
                <a:ea typeface="+mn-ea"/>
                <a:cs typeface="+mn-cs"/>
              </a:rPr>
              <a:t>Achilles</a:t>
            </a:r>
            <a:endParaRPr lang="en-US" sz="6400" b="1" dirty="0">
              <a:latin typeface="Arial Narrow" pitchFamily="34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a</a:t>
            </a:r>
            <a:r>
              <a:rPr lang="en-US" sz="6400" dirty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 immortal except his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heel</a:t>
            </a:r>
            <a:endParaRPr lang="en-US" sz="6400" dirty="0">
              <a:latin typeface="Arial Narrow" pitchFamily="34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b</a:t>
            </a:r>
            <a:r>
              <a:rPr lang="en-US" sz="6400" dirty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golden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armor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c.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greatest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Greek warrior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2"/>
                </a:solidFill>
                <a:latin typeface="Arial Narrow" pitchFamily="34" charset="0"/>
                <a:ea typeface="+mn-ea"/>
                <a:cs typeface="+mn-cs"/>
              </a:rPr>
              <a:t>	2.</a:t>
            </a:r>
            <a:r>
              <a:rPr lang="en-US" sz="6400" b="1" dirty="0" smtClean="0">
                <a:latin typeface="Arial Narrow" pitchFamily="34" charset="0"/>
                <a:ea typeface="+mn-ea"/>
                <a:cs typeface="+mn-cs"/>
              </a:rPr>
              <a:t>Agamemnon</a:t>
            </a:r>
            <a:endParaRPr lang="en-US" sz="6400" b="1" dirty="0">
              <a:latin typeface="Arial Narrow" pitchFamily="34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a.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King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of Mycenae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b.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Leader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of the Greeks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c.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bossy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, proud, unreasonable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2"/>
                </a:solidFill>
                <a:latin typeface="Arial Narrow" pitchFamily="34" charset="0"/>
                <a:ea typeface="+mn-ea"/>
                <a:cs typeface="+mn-cs"/>
              </a:rPr>
              <a:t>	3</a:t>
            </a:r>
            <a:r>
              <a:rPr lang="en-US" sz="6400" dirty="0">
                <a:solidFill>
                  <a:schemeClr val="accent2"/>
                </a:solidFill>
                <a:latin typeface="Arial Narrow" pitchFamily="34" charset="0"/>
                <a:ea typeface="+mn-ea"/>
                <a:cs typeface="+mn-cs"/>
              </a:rPr>
              <a:t>. </a:t>
            </a:r>
            <a:r>
              <a:rPr lang="en-US" sz="6400" b="1" dirty="0" smtClean="0">
                <a:latin typeface="Arial Narrow" pitchFamily="34" charset="0"/>
                <a:ea typeface="+mn-ea"/>
                <a:cs typeface="+mn-cs"/>
              </a:rPr>
              <a:t>Menelaus</a:t>
            </a:r>
            <a:endParaRPr lang="en-US" sz="6400" b="1" dirty="0">
              <a:latin typeface="Arial Narrow" pitchFamily="34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a</a:t>
            </a:r>
            <a:r>
              <a:rPr lang="en-US" sz="6400" dirty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. 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King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of Sparta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b.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Helen’s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husband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		c</a:t>
            </a:r>
            <a:r>
              <a:rPr lang="en-US" sz="6400" dirty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rPr>
              <a:t>.  </a:t>
            </a:r>
            <a:r>
              <a:rPr lang="en-US" sz="6400" dirty="0" smtClean="0">
                <a:latin typeface="Arial Narrow" pitchFamily="34" charset="0"/>
                <a:ea typeface="+mn-ea"/>
                <a:cs typeface="+mn-cs"/>
              </a:rPr>
              <a:t>Agamemnon’s </a:t>
            </a:r>
            <a:r>
              <a:rPr lang="en-US" sz="6400" dirty="0">
                <a:latin typeface="Arial Narrow" pitchFamily="34" charset="0"/>
                <a:ea typeface="+mn-ea"/>
                <a:cs typeface="+mn-cs"/>
              </a:rPr>
              <a:t>brother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>
                <a:solidFill>
                  <a:schemeClr val="accent2"/>
                </a:solidFill>
                <a:latin typeface="Papyrus" pitchFamily="66" charset="0"/>
                <a:ea typeface="+mn-ea"/>
                <a:cs typeface="+mn-cs"/>
              </a:rPr>
              <a:t>	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6400" dirty="0">
              <a:solidFill>
                <a:schemeClr val="accent2"/>
              </a:solidFill>
              <a:latin typeface="Papyrus" pitchFamily="66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67544" y="332656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Papyrus" pitchFamily="84" charset="0"/>
              </a:rPr>
              <a:t>Leaders for the Greeks </a:t>
            </a:r>
          </a:p>
        </p:txBody>
      </p:sp>
      <p:pic>
        <p:nvPicPr>
          <p:cNvPr id="6" name="Content Placeholder 3" descr="thet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949"/>
            <a:ext cx="3250395" cy="274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ag and m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180" y="4114452"/>
            <a:ext cx="3995970" cy="26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00"/>
                </a:solidFill>
                <a:latin typeface="Papyrus" pitchFamily="84" charset="0"/>
              </a:rPr>
              <a:t>Leaders for the </a:t>
            </a:r>
            <a:r>
              <a:rPr lang="en-US" sz="4800" dirty="0" smtClean="0">
                <a:solidFill>
                  <a:srgbClr val="FFFF00"/>
                </a:solidFill>
                <a:latin typeface="Papyrus" pitchFamily="84" charset="0"/>
              </a:rPr>
              <a:t>Greeks, contd.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Papyrus" pitchFamily="66" charset="0"/>
              </a:rPr>
              <a:t>4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. </a:t>
            </a:r>
            <a:r>
              <a:rPr lang="en-US" b="1" dirty="0">
                <a:latin typeface="Arial Narrow" pitchFamily="34" charset="0"/>
              </a:rPr>
              <a:t>Odysseus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a. </a:t>
            </a:r>
            <a:r>
              <a:rPr lang="en-US" dirty="0" smtClean="0">
                <a:latin typeface="Arial Narrow" pitchFamily="34" charset="0"/>
              </a:rPr>
              <a:t>King </a:t>
            </a:r>
            <a:r>
              <a:rPr lang="en-US" dirty="0">
                <a:latin typeface="Arial Narrow" pitchFamily="34" charset="0"/>
              </a:rPr>
              <a:t>of Ithaca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b</a:t>
            </a:r>
            <a:r>
              <a:rPr lang="en-US" dirty="0">
                <a:solidFill>
                  <a:schemeClr val="accent3"/>
                </a:solidFill>
                <a:latin typeface="Arial Narrow" pitchFamily="34" charset="0"/>
              </a:rPr>
              <a:t>.  </a:t>
            </a:r>
            <a:r>
              <a:rPr lang="en-US" dirty="0">
                <a:latin typeface="Arial Narrow" pitchFamily="34" charset="0"/>
              </a:rPr>
              <a:t>Crafty, the smartest hero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5.</a:t>
            </a:r>
            <a:r>
              <a:rPr lang="en-US" b="1" dirty="0">
                <a:latin typeface="Arial Narrow" pitchFamily="34" charset="0"/>
              </a:rPr>
              <a:t>Ajax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a</a:t>
            </a:r>
            <a:r>
              <a:rPr lang="en-US" dirty="0">
                <a:solidFill>
                  <a:schemeClr val="accent3"/>
                </a:solidFill>
                <a:latin typeface="Arial Narrow" pitchFamily="34" charset="0"/>
              </a:rPr>
              <a:t>.   </a:t>
            </a:r>
            <a:r>
              <a:rPr lang="en-US" dirty="0">
                <a:latin typeface="Arial Narrow" pitchFamily="34" charset="0"/>
              </a:rPr>
              <a:t>crazy strong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b</a:t>
            </a:r>
            <a:r>
              <a:rPr lang="en-US" dirty="0">
                <a:solidFill>
                  <a:schemeClr val="accent3"/>
                </a:solidFill>
                <a:latin typeface="Arial Narrow" pitchFamily="34" charset="0"/>
              </a:rPr>
              <a:t>.   </a:t>
            </a:r>
            <a:r>
              <a:rPr lang="en-US" dirty="0">
                <a:latin typeface="Arial Narrow" pitchFamily="34" charset="0"/>
              </a:rPr>
              <a:t>fiercest warrior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Arial Narrow" pitchFamily="34" charset="0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6. </a:t>
            </a:r>
            <a:r>
              <a:rPr lang="en-US" b="1" dirty="0" err="1">
                <a:latin typeface="Arial Narrow" pitchFamily="34" charset="0"/>
              </a:rPr>
              <a:t>Protesilaus</a:t>
            </a:r>
            <a:endParaRPr lang="en-US" b="1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a. </a:t>
            </a:r>
            <a:r>
              <a:rPr lang="en-US" dirty="0" smtClean="0">
                <a:latin typeface="Arial Narrow" pitchFamily="34" charset="0"/>
              </a:rPr>
              <a:t>first </a:t>
            </a:r>
            <a:r>
              <a:rPr lang="en-US" dirty="0">
                <a:latin typeface="Arial Narrow" pitchFamily="34" charset="0"/>
              </a:rPr>
              <a:t>to land </a:t>
            </a:r>
            <a:r>
              <a:rPr lang="en-US" dirty="0" smtClean="0">
                <a:latin typeface="Arial Narrow" pitchFamily="34" charset="0"/>
              </a:rPr>
              <a:t>on Troy</a:t>
            </a:r>
            <a:endParaRPr lang="en-US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b</a:t>
            </a:r>
            <a:r>
              <a:rPr lang="en-US" dirty="0">
                <a:solidFill>
                  <a:schemeClr val="accent3"/>
                </a:solidFill>
                <a:latin typeface="Arial Narrow" pitchFamily="34" charset="0"/>
              </a:rPr>
              <a:t>. </a:t>
            </a:r>
            <a:r>
              <a:rPr lang="en-US" dirty="0">
                <a:latin typeface="Arial Narrow" pitchFamily="34" charset="0"/>
              </a:rPr>
              <a:t>Why is this a big deal?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latin typeface="Arial Narrow" pitchFamily="34" charset="0"/>
              </a:rPr>
              <a:t>	c. </a:t>
            </a:r>
            <a:r>
              <a:rPr lang="en-US" dirty="0" smtClean="0">
                <a:latin typeface="Arial Narrow" pitchFamily="34" charset="0"/>
              </a:rPr>
              <a:t>After </a:t>
            </a:r>
            <a:r>
              <a:rPr lang="en-US" dirty="0">
                <a:latin typeface="Arial Narrow" pitchFamily="34" charset="0"/>
              </a:rPr>
              <a:t>his death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504" y="5805264"/>
            <a:ext cx="5470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apyrus" pitchFamily="84" charset="0"/>
              </a:rPr>
              <a:t>C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.  </a:t>
            </a:r>
            <a:r>
              <a:rPr lang="en-US" dirty="0">
                <a:latin typeface="Arial Narrow" pitchFamily="34" charset="0"/>
              </a:rPr>
              <a:t>Two greatest warriors knew they would die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91102"/>
            <a:ext cx="2729317" cy="4149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84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687</TotalTime>
  <Words>294</Words>
  <Application>Microsoft Office PowerPoint</Application>
  <PresentationFormat>On-screen Show (4:3)</PresentationFormat>
  <Paragraphs>278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The Trojan War</vt:lpstr>
      <vt:lpstr>I. The Wedding</vt:lpstr>
      <vt:lpstr>Slide 3</vt:lpstr>
      <vt:lpstr>Slide 4</vt:lpstr>
      <vt:lpstr>II.  Preparations for War</vt:lpstr>
      <vt:lpstr>Slide 6</vt:lpstr>
      <vt:lpstr>III.  The War: Leaders of Troy</vt:lpstr>
      <vt:lpstr>Slide 8</vt:lpstr>
      <vt:lpstr>Leaders for the Greeks, contd.</vt:lpstr>
      <vt:lpstr>Slide 10</vt:lpstr>
      <vt:lpstr>Slide 11</vt:lpstr>
      <vt:lpstr>Slide 12</vt:lpstr>
      <vt:lpstr>Slide 13</vt:lpstr>
      <vt:lpstr>Slide 14</vt:lpstr>
      <vt:lpstr>Slide 15</vt:lpstr>
      <vt:lpstr>IV.  The Fall of Troy</vt:lpstr>
      <vt:lpstr>Slide 17</vt:lpstr>
      <vt:lpstr>Slide 18</vt:lpstr>
      <vt:lpstr>V. Where Are They Now?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Trojan War</dc:title>
  <dc:creator>pete</dc:creator>
  <cp:lastModifiedBy>patricia.nowacky</cp:lastModifiedBy>
  <cp:revision>116</cp:revision>
  <dcterms:created xsi:type="dcterms:W3CDTF">2011-09-27T18:45:33Z</dcterms:created>
  <dcterms:modified xsi:type="dcterms:W3CDTF">2015-01-27T17:06:30Z</dcterms:modified>
</cp:coreProperties>
</file>