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4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Libre Baskerville" panose="020B0604020202020204" charset="0"/>
      <p:regular r:id="rId36"/>
      <p:bold r:id="rId37"/>
      <p: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5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defRPr/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defRPr/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defRPr/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439921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5830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1424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Shape 28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0343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Shape 29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4570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13263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Shape 30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8105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Shape 31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9931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Into the Woods; Wild by Cheryl Strayed 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8373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5857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Shape 33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77960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Shape 3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063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55147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Shape 35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21571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Shape 36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43600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Shape 37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30350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Shape 38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3383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Shape 39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87196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Shape 3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19693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Shape 40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87006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230380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942411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31374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0036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8833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4923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972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2705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91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1589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bum Cov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454025" y="5181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1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176213" y="187325"/>
            <a:ext cx="8763000" cy="6213475"/>
          </a:xfrm>
          <a:prstGeom prst="rect">
            <a:avLst/>
          </a:prstGeom>
          <a:noFill/>
          <a:ln w="9525" cap="rnd" cmpd="sng">
            <a:solidFill>
              <a:srgbClr val="6C6C6C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228602" y="3962400"/>
            <a:ext cx="8298485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r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2133600" y="5133975"/>
            <a:ext cx="6386946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360"/>
              </a:spcBef>
              <a:buClr>
                <a:schemeClr val="lt1"/>
              </a:buClr>
              <a:buFont typeface="Libre Baskervill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pic" idx="2"/>
          </p:nvPr>
        </p:nvSpPr>
        <p:spPr>
          <a:xfrm>
            <a:off x="6096000" y="1600200"/>
            <a:ext cx="2286000" cy="228600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6675" y="655955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172450" y="655955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Libre Baskerville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en-US" sz="1200" b="0" i="0" u="none" strike="noStrike" cap="none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2995613" y="6557963"/>
            <a:ext cx="4648198" cy="247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-Up Portrait with Captio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pic" idx="2"/>
          </p:nvPr>
        </p:nvSpPr>
        <p:spPr>
          <a:xfrm>
            <a:off x="4722048" y="609600"/>
            <a:ext cx="3431352" cy="457514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7" name="Shape 87"/>
          <p:cNvSpPr>
            <a:spLocks noGrp="1"/>
          </p:cNvSpPr>
          <p:nvPr>
            <p:ph type="pic" idx="3"/>
          </p:nvPr>
        </p:nvSpPr>
        <p:spPr>
          <a:xfrm>
            <a:off x="1066800" y="609600"/>
            <a:ext cx="3429000" cy="457200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1066800" y="5334000"/>
            <a:ext cx="34290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lt1"/>
              </a:buClr>
              <a:buFont typeface="Libre Baskervill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4"/>
          </p:nvPr>
        </p:nvSpPr>
        <p:spPr>
          <a:xfrm>
            <a:off x="4724400" y="5334000"/>
            <a:ext cx="34290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lt1"/>
              </a:buClr>
              <a:buFont typeface="Libre Baskervill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66675" y="655955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2995613" y="6557963"/>
            <a:ext cx="4648198" cy="247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172450" y="655955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Libre Baskerville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en-US" sz="1200" b="0" i="0" u="none" strike="noStrike" cap="none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-Up Portrait with Large Ca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pic" idx="2"/>
          </p:nvPr>
        </p:nvSpPr>
        <p:spPr>
          <a:xfrm>
            <a:off x="152401" y="1524000"/>
            <a:ext cx="2106984" cy="2809311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5" name="Shape 95"/>
          <p:cNvSpPr>
            <a:spLocks noGrp="1"/>
          </p:cNvSpPr>
          <p:nvPr>
            <p:ph type="pic" idx="3"/>
          </p:nvPr>
        </p:nvSpPr>
        <p:spPr>
          <a:xfrm>
            <a:off x="4546601" y="1524000"/>
            <a:ext cx="2106984" cy="2809311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6" name="Shape 96"/>
          <p:cNvSpPr>
            <a:spLocks noGrp="1"/>
          </p:cNvSpPr>
          <p:nvPr>
            <p:ph type="pic" idx="4"/>
          </p:nvPr>
        </p:nvSpPr>
        <p:spPr>
          <a:xfrm>
            <a:off x="2349059" y="1524000"/>
            <a:ext cx="2106984" cy="2809311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7" name="Shape 97"/>
          <p:cNvSpPr>
            <a:spLocks noGrp="1"/>
          </p:cNvSpPr>
          <p:nvPr>
            <p:ph type="pic" idx="5"/>
          </p:nvPr>
        </p:nvSpPr>
        <p:spPr>
          <a:xfrm>
            <a:off x="6740167" y="1524000"/>
            <a:ext cx="2106984" cy="2809311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152400" y="4495800"/>
            <a:ext cx="8763000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Font typeface="Libre Baskervill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66675" y="655955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2995613" y="6557963"/>
            <a:ext cx="4648198" cy="247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8172450" y="655955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Libre Baskerville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en-US" sz="1200" b="0" i="0" u="none" strike="noStrike" cap="none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-Up: 1 Portrait with  3 Landscap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pic" idx="2"/>
          </p:nvPr>
        </p:nvSpPr>
        <p:spPr>
          <a:xfrm>
            <a:off x="685800" y="257663"/>
            <a:ext cx="4617720" cy="617219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4" name="Shape 104"/>
          <p:cNvSpPr>
            <a:spLocks noGrp="1"/>
          </p:cNvSpPr>
          <p:nvPr>
            <p:ph type="pic" idx="3"/>
          </p:nvPr>
        </p:nvSpPr>
        <p:spPr>
          <a:xfrm>
            <a:off x="5788848" y="257663"/>
            <a:ext cx="2438403" cy="182880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5" name="Shape 105"/>
          <p:cNvSpPr>
            <a:spLocks noGrp="1"/>
          </p:cNvSpPr>
          <p:nvPr>
            <p:ph type="pic" idx="4"/>
          </p:nvPr>
        </p:nvSpPr>
        <p:spPr>
          <a:xfrm>
            <a:off x="5788848" y="2432657"/>
            <a:ext cx="2438403" cy="182880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6" name="Shape 106"/>
          <p:cNvSpPr>
            <a:spLocks noGrp="1"/>
          </p:cNvSpPr>
          <p:nvPr>
            <p:ph type="pic" idx="5"/>
          </p:nvPr>
        </p:nvSpPr>
        <p:spPr>
          <a:xfrm>
            <a:off x="5788848" y="4607648"/>
            <a:ext cx="2438403" cy="182880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66675" y="655955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2995613" y="6557963"/>
            <a:ext cx="4648198" cy="247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8172450" y="655955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Libre Baskerville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en-US" sz="1200" b="0" i="0" u="none" strike="noStrike" cap="none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-Up Portrait with Caption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pic" idx="2"/>
          </p:nvPr>
        </p:nvSpPr>
        <p:spPr>
          <a:xfrm>
            <a:off x="2229298" y="228600"/>
            <a:ext cx="2285215" cy="297179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2" name="Shape 112"/>
          <p:cNvSpPr>
            <a:spLocks noGrp="1"/>
          </p:cNvSpPr>
          <p:nvPr>
            <p:ph type="pic" idx="3"/>
          </p:nvPr>
        </p:nvSpPr>
        <p:spPr>
          <a:xfrm>
            <a:off x="2229298" y="3365392"/>
            <a:ext cx="2285215" cy="297179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3" name="Shape 113"/>
          <p:cNvSpPr>
            <a:spLocks noGrp="1"/>
          </p:cNvSpPr>
          <p:nvPr>
            <p:ph type="pic" idx="4"/>
          </p:nvPr>
        </p:nvSpPr>
        <p:spPr>
          <a:xfrm>
            <a:off x="4672217" y="228600"/>
            <a:ext cx="2286000" cy="297179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4" name="Shape 114"/>
          <p:cNvSpPr>
            <a:spLocks noGrp="1"/>
          </p:cNvSpPr>
          <p:nvPr>
            <p:ph type="pic" idx="5"/>
          </p:nvPr>
        </p:nvSpPr>
        <p:spPr>
          <a:xfrm>
            <a:off x="4667698" y="3365392"/>
            <a:ext cx="2285215" cy="297179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00495" y="1295400"/>
            <a:ext cx="1676399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320"/>
              </a:spcBef>
              <a:buClr>
                <a:schemeClr val="lt1"/>
              </a:buClr>
              <a:buFont typeface="Libre Baskervill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6"/>
          </p:nvPr>
        </p:nvSpPr>
        <p:spPr>
          <a:xfrm>
            <a:off x="7086600" y="1295400"/>
            <a:ext cx="1676399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Font typeface="Libre Baskervill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7"/>
          </p:nvPr>
        </p:nvSpPr>
        <p:spPr>
          <a:xfrm>
            <a:off x="400495" y="3352800"/>
            <a:ext cx="1676399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Font typeface="Libre Baskervill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8"/>
          </p:nvPr>
        </p:nvSpPr>
        <p:spPr>
          <a:xfrm>
            <a:off x="7086600" y="3352800"/>
            <a:ext cx="1676399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Font typeface="Libre Baskervill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66675" y="655955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2995613" y="6557963"/>
            <a:ext cx="4648198" cy="247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172450" y="655955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Libre Baskerville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en-US" sz="1200" b="0" i="0" u="none" strike="noStrike" cap="none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Landscape with Captio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pic" idx="2"/>
          </p:nvPr>
        </p:nvSpPr>
        <p:spPr>
          <a:xfrm>
            <a:off x="914400" y="294588"/>
            <a:ext cx="7467600" cy="5600698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914400" y="6019800"/>
            <a:ext cx="7467600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lt1"/>
              </a:buClr>
              <a:buFont typeface="Libre Baskervill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66675" y="655955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2995613" y="6557963"/>
            <a:ext cx="4648198" cy="247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8172450" y="655955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Libre Baskerville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en-US" sz="1200" b="0" i="0" u="none" strike="noStrike" cap="none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-Up Landscape with Caption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pic" idx="2"/>
          </p:nvPr>
        </p:nvSpPr>
        <p:spPr>
          <a:xfrm>
            <a:off x="4648200" y="1676400"/>
            <a:ext cx="4038598" cy="3028948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0" name="Shape 130"/>
          <p:cNvSpPr>
            <a:spLocks noGrp="1"/>
          </p:cNvSpPr>
          <p:nvPr>
            <p:ph type="pic" idx="3"/>
          </p:nvPr>
        </p:nvSpPr>
        <p:spPr>
          <a:xfrm>
            <a:off x="457200" y="1676400"/>
            <a:ext cx="4038598" cy="3028948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200" y="4857750"/>
            <a:ext cx="4038598" cy="1238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lt1"/>
              </a:buClr>
              <a:buFont typeface="Libre Baskervill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4"/>
          </p:nvPr>
        </p:nvSpPr>
        <p:spPr>
          <a:xfrm>
            <a:off x="4648200" y="4857750"/>
            <a:ext cx="4038598" cy="1238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lt1"/>
              </a:buClr>
              <a:buFont typeface="Libre Baskervill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66675" y="655955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2995613" y="6557963"/>
            <a:ext cx="4648198" cy="247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8172450" y="655955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Libre Baskerville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en-US" sz="1200" b="0" i="0" u="none" strike="noStrike" cap="none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a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pic" idx="2"/>
          </p:nvPr>
        </p:nvSpPr>
        <p:spPr>
          <a:xfrm>
            <a:off x="457200" y="2057400"/>
            <a:ext cx="8229600" cy="274319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7200" y="4876800"/>
            <a:ext cx="822960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Font typeface="Libre Baskervill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66675" y="655955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2995613" y="6557963"/>
            <a:ext cx="4648198" cy="247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8172450" y="655955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Libre Baskerville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en-US" sz="1200" b="0" i="0" u="none" strike="noStrike" cap="none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-up: 3 Landscape with 2 Portrai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pic" idx="2"/>
          </p:nvPr>
        </p:nvSpPr>
        <p:spPr>
          <a:xfrm>
            <a:off x="609600" y="3429000"/>
            <a:ext cx="2070155" cy="297179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4" name="Shape 144"/>
          <p:cNvSpPr>
            <a:spLocks noGrp="1"/>
          </p:cNvSpPr>
          <p:nvPr>
            <p:ph type="pic" idx="3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5" name="Shape 145"/>
          <p:cNvSpPr>
            <a:spLocks noGrp="1"/>
          </p:cNvSpPr>
          <p:nvPr>
            <p:ph type="pic" idx="4"/>
          </p:nvPr>
        </p:nvSpPr>
        <p:spPr>
          <a:xfrm>
            <a:off x="609600" y="228600"/>
            <a:ext cx="2070155" cy="297179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6" name="Shape 146"/>
          <p:cNvSpPr>
            <a:spLocks noGrp="1"/>
          </p:cNvSpPr>
          <p:nvPr>
            <p:ph type="pic" idx="5"/>
          </p:nvPr>
        </p:nvSpPr>
        <p:spPr>
          <a:xfrm>
            <a:off x="5943601" y="4495800"/>
            <a:ext cx="2666998" cy="187452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7" name="Shape 147"/>
          <p:cNvSpPr>
            <a:spLocks noGrp="1"/>
          </p:cNvSpPr>
          <p:nvPr>
            <p:ph type="pic" idx="6"/>
          </p:nvPr>
        </p:nvSpPr>
        <p:spPr>
          <a:xfrm>
            <a:off x="3033848" y="4495800"/>
            <a:ext cx="2757350" cy="187452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dt" idx="10"/>
          </p:nvPr>
        </p:nvSpPr>
        <p:spPr>
          <a:xfrm>
            <a:off x="66675" y="655955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ftr" idx="11"/>
          </p:nvPr>
        </p:nvSpPr>
        <p:spPr>
          <a:xfrm>
            <a:off x="2995613" y="6557963"/>
            <a:ext cx="4648198" cy="247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8172450" y="655955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Libre Baskerville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en-US" sz="1200" b="0" i="0" u="none" strike="noStrike" cap="none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-Up: 3 Portrait with 2 Landscape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pic" idx="2"/>
          </p:nvPr>
        </p:nvSpPr>
        <p:spPr>
          <a:xfrm>
            <a:off x="512135" y="3124200"/>
            <a:ext cx="2606040" cy="327660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3" name="Shape 153"/>
          <p:cNvSpPr>
            <a:spLocks noGrp="1"/>
          </p:cNvSpPr>
          <p:nvPr>
            <p:ph type="pic" idx="3"/>
          </p:nvPr>
        </p:nvSpPr>
        <p:spPr>
          <a:xfrm>
            <a:off x="512135" y="228600"/>
            <a:ext cx="3962399" cy="274319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4" name="Shape 154"/>
          <p:cNvSpPr>
            <a:spLocks noGrp="1"/>
          </p:cNvSpPr>
          <p:nvPr>
            <p:ph type="pic" idx="4"/>
          </p:nvPr>
        </p:nvSpPr>
        <p:spPr>
          <a:xfrm>
            <a:off x="4718375" y="228600"/>
            <a:ext cx="3962399" cy="274319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5" name="Shape 155"/>
          <p:cNvSpPr>
            <a:spLocks noGrp="1"/>
          </p:cNvSpPr>
          <p:nvPr>
            <p:ph type="pic" idx="5"/>
          </p:nvPr>
        </p:nvSpPr>
        <p:spPr>
          <a:xfrm>
            <a:off x="3293435" y="3124200"/>
            <a:ext cx="2606040" cy="327660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6" name="Shape 156"/>
          <p:cNvSpPr>
            <a:spLocks noGrp="1"/>
          </p:cNvSpPr>
          <p:nvPr>
            <p:ph type="pic" idx="6"/>
          </p:nvPr>
        </p:nvSpPr>
        <p:spPr>
          <a:xfrm>
            <a:off x="6074735" y="3124200"/>
            <a:ext cx="2606040" cy="327660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dt" idx="10"/>
          </p:nvPr>
        </p:nvSpPr>
        <p:spPr>
          <a:xfrm>
            <a:off x="66675" y="655955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ftr" idx="11"/>
          </p:nvPr>
        </p:nvSpPr>
        <p:spPr>
          <a:xfrm>
            <a:off x="2995613" y="6557963"/>
            <a:ext cx="4648198" cy="247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8172450" y="655955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Libre Baskerville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en-US" sz="1200" b="0" i="0" u="none" strike="noStrike" cap="none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quare with Captio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pic" idx="2"/>
          </p:nvPr>
        </p:nvSpPr>
        <p:spPr>
          <a:xfrm>
            <a:off x="3050274" y="1600200"/>
            <a:ext cx="3198125" cy="3200398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048000" y="4876800"/>
            <a:ext cx="3200398" cy="12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Font typeface="Libre Baskervill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dt" idx="10"/>
          </p:nvPr>
        </p:nvSpPr>
        <p:spPr>
          <a:xfrm>
            <a:off x="66675" y="655955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ftr" idx="11"/>
          </p:nvPr>
        </p:nvSpPr>
        <p:spPr>
          <a:xfrm>
            <a:off x="2995613" y="6557963"/>
            <a:ext cx="4648198" cy="247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8172450" y="655955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Libre Baskerville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en-US" sz="1200" b="0" i="0" u="none" strike="noStrike" cap="none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Portrait with 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pic" idx="2"/>
          </p:nvPr>
        </p:nvSpPr>
        <p:spPr>
          <a:xfrm>
            <a:off x="419375" y="233239"/>
            <a:ext cx="4640303" cy="617219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5257800" y="3048000"/>
            <a:ext cx="3505200" cy="335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360"/>
              </a:spcBef>
              <a:buClr>
                <a:schemeClr val="lt1"/>
              </a:buClr>
              <a:buFont typeface="Libre Baskervill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6675" y="655955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2995613" y="6557963"/>
            <a:ext cx="4648198" cy="247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172450" y="655955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Libre Baskerville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en-US" sz="1200" b="0" i="0" u="none" strike="noStrike" cap="none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-Up Square with Ca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pic" idx="2"/>
          </p:nvPr>
        </p:nvSpPr>
        <p:spPr>
          <a:xfrm>
            <a:off x="4955273" y="1371600"/>
            <a:ext cx="3198125" cy="3200398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8" name="Shape 168"/>
          <p:cNvSpPr>
            <a:spLocks noGrp="1"/>
          </p:cNvSpPr>
          <p:nvPr>
            <p:ph type="pic" idx="3"/>
          </p:nvPr>
        </p:nvSpPr>
        <p:spPr>
          <a:xfrm>
            <a:off x="1143000" y="1371600"/>
            <a:ext cx="3198125" cy="3200398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953000" y="4648200"/>
            <a:ext cx="3200398" cy="12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Font typeface="Libre Baskervill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4"/>
          </p:nvPr>
        </p:nvSpPr>
        <p:spPr>
          <a:xfrm>
            <a:off x="1143000" y="4648200"/>
            <a:ext cx="3200398" cy="12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Font typeface="Libre Baskervill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66675" y="655955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ftr" idx="11"/>
          </p:nvPr>
        </p:nvSpPr>
        <p:spPr>
          <a:xfrm>
            <a:off x="2995613" y="6557963"/>
            <a:ext cx="4648198" cy="247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8172450" y="655955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Libre Baskerville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en-US" sz="1200" b="0" i="0" u="none" strike="noStrike" cap="none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249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01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Char char="•"/>
              <a:defRPr/>
            </a:lvl1pPr>
            <a:lvl2pPr marL="742950" lvl="1" indent="-444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Char char="–"/>
              <a:defRPr/>
            </a:lvl2pPr>
            <a:lvl3pPr marL="1143000" lvl="2" indent="-127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Char char="•"/>
              <a:defRPr/>
            </a:lvl3pPr>
            <a:lvl4pPr marL="1600200" lvl="3" indent="-127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Char char="–"/>
              <a:defRPr/>
            </a:lvl4pPr>
            <a:lvl5pPr marL="2057400" lvl="4" indent="-381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Char char="»"/>
              <a:defRPr/>
            </a:lvl5pPr>
            <a:lvl6pPr marL="2514600" lvl="5" indent="-12700" algn="l" rtl="0">
              <a:spcBef>
                <a:spcPts val="400"/>
              </a:spcBef>
              <a:buClr>
                <a:schemeClr val="lt1"/>
              </a:buClr>
              <a:buFont typeface="Libre Baskerville"/>
              <a:buChar char="•"/>
              <a:defRPr/>
            </a:lvl6pPr>
            <a:lvl7pPr marL="2971800" lvl="6" indent="-12700" algn="l" rtl="0">
              <a:spcBef>
                <a:spcPts val="400"/>
              </a:spcBef>
              <a:buClr>
                <a:schemeClr val="lt1"/>
              </a:buClr>
              <a:buFont typeface="Libre Baskerville"/>
              <a:buChar char="•"/>
              <a:defRPr/>
            </a:lvl7pPr>
            <a:lvl8pPr marL="3429000" lvl="7" indent="-12700" algn="l" rtl="0">
              <a:spcBef>
                <a:spcPts val="400"/>
              </a:spcBef>
              <a:buClr>
                <a:schemeClr val="lt1"/>
              </a:buClr>
              <a:buFont typeface="Libre Baskerville"/>
              <a:buChar char="•"/>
              <a:defRPr/>
            </a:lvl8pPr>
            <a:lvl9pPr marL="3886200" lvl="8" indent="-12700" algn="l" rtl="0">
              <a:spcBef>
                <a:spcPts val="400"/>
              </a:spcBef>
              <a:buClr>
                <a:schemeClr val="lt1"/>
              </a:buClr>
              <a:buFont typeface="Libre Baskerville"/>
              <a:buChar char="•"/>
              <a:defRPr/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dt" idx="10"/>
          </p:nvPr>
        </p:nvSpPr>
        <p:spPr>
          <a:xfrm>
            <a:off x="66675" y="655955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ftr" idx="11"/>
          </p:nvPr>
        </p:nvSpPr>
        <p:spPr>
          <a:xfrm>
            <a:off x="2995613" y="6557963"/>
            <a:ext cx="4648198" cy="247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8172450" y="655955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Libre Baskerville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en-US" sz="1200" b="0" i="0" u="none" strike="noStrike" cap="none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andscape (Fullscreen)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bum Sec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52668" y="4572000"/>
            <a:ext cx="7781729" cy="990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52670" y="5600700"/>
            <a:ext cx="7772400" cy="838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Font typeface="Libre Baskervill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pic" idx="2"/>
          </p:nvPr>
        </p:nvSpPr>
        <p:spPr>
          <a:xfrm>
            <a:off x="786339" y="2140693"/>
            <a:ext cx="2286000" cy="228600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6" name="Shape 36"/>
          <p:cNvSpPr>
            <a:spLocks noGrp="1"/>
          </p:cNvSpPr>
          <p:nvPr>
            <p:ph type="pic" idx="3"/>
          </p:nvPr>
        </p:nvSpPr>
        <p:spPr>
          <a:xfrm>
            <a:off x="3474603" y="2140693"/>
            <a:ext cx="2286000" cy="228600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7" name="Shape 37"/>
          <p:cNvSpPr>
            <a:spLocks noGrp="1"/>
          </p:cNvSpPr>
          <p:nvPr>
            <p:ph type="pic" idx="4"/>
          </p:nvPr>
        </p:nvSpPr>
        <p:spPr>
          <a:xfrm>
            <a:off x="6162871" y="2140693"/>
            <a:ext cx="2286000" cy="228600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66675" y="655955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2995613" y="6557963"/>
            <a:ext cx="4648198" cy="247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172450" y="655955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Libre Baskerville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en-US" sz="1200" b="0" i="0" u="none" strike="noStrike" cap="none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-Up Mixed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5067301" y="3436619"/>
            <a:ext cx="3649898" cy="2889504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3" name="Shape 43"/>
          <p:cNvSpPr>
            <a:spLocks noGrp="1"/>
          </p:cNvSpPr>
          <p:nvPr>
            <p:ph type="pic" idx="3"/>
          </p:nvPr>
        </p:nvSpPr>
        <p:spPr>
          <a:xfrm>
            <a:off x="426720" y="384046"/>
            <a:ext cx="4457700" cy="5943598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4" name="Shape 44"/>
          <p:cNvSpPr>
            <a:spLocks noGrp="1"/>
          </p:cNvSpPr>
          <p:nvPr>
            <p:ph type="pic" idx="4"/>
          </p:nvPr>
        </p:nvSpPr>
        <p:spPr>
          <a:xfrm>
            <a:off x="5067300" y="389333"/>
            <a:ext cx="3657600" cy="288726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66675" y="655955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2995613" y="6557963"/>
            <a:ext cx="4648198" cy="247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172450" y="655955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Libre Baskerville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en-US" sz="1200" b="0" i="0" u="none" strike="noStrike" cap="none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-Up Portrait with Captio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pic" idx="2"/>
          </p:nvPr>
        </p:nvSpPr>
        <p:spPr>
          <a:xfrm>
            <a:off x="228600" y="1066800"/>
            <a:ext cx="2743199" cy="365760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0" name="Shape 50"/>
          <p:cNvSpPr>
            <a:spLocks noGrp="1"/>
          </p:cNvSpPr>
          <p:nvPr>
            <p:ph type="pic" idx="3"/>
          </p:nvPr>
        </p:nvSpPr>
        <p:spPr>
          <a:xfrm>
            <a:off x="3200400" y="1066800"/>
            <a:ext cx="2743199" cy="365760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" name="Shape 51"/>
          <p:cNvSpPr>
            <a:spLocks noGrp="1"/>
          </p:cNvSpPr>
          <p:nvPr>
            <p:ph type="pic" idx="4"/>
          </p:nvPr>
        </p:nvSpPr>
        <p:spPr>
          <a:xfrm>
            <a:off x="6172200" y="1066800"/>
            <a:ext cx="2743199" cy="365760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228600" y="4876800"/>
            <a:ext cx="2743199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lt1"/>
              </a:buClr>
              <a:buFont typeface="Libre Baskervill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5"/>
          </p:nvPr>
        </p:nvSpPr>
        <p:spPr>
          <a:xfrm>
            <a:off x="3200400" y="4876800"/>
            <a:ext cx="2743199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lt1"/>
              </a:buClr>
              <a:buFont typeface="Libre Baskervill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6"/>
          </p:nvPr>
        </p:nvSpPr>
        <p:spPr>
          <a:xfrm>
            <a:off x="6172200" y="4876800"/>
            <a:ext cx="2743199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lt1"/>
              </a:buClr>
              <a:buFont typeface="Libre Baskervill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6675" y="655955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995613" y="6557963"/>
            <a:ext cx="4648198" cy="247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172450" y="655955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Libre Baskerville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en-US" sz="1200" b="0" i="0" u="none" strike="noStrike" cap="none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-Up Landscape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pic" idx="2"/>
          </p:nvPr>
        </p:nvSpPr>
        <p:spPr>
          <a:xfrm>
            <a:off x="4663439" y="3403823"/>
            <a:ext cx="4023360" cy="301751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0" name="Shape 60"/>
          <p:cNvSpPr>
            <a:spLocks noGrp="1"/>
          </p:cNvSpPr>
          <p:nvPr>
            <p:ph type="pic" idx="3"/>
          </p:nvPr>
        </p:nvSpPr>
        <p:spPr>
          <a:xfrm>
            <a:off x="457200" y="3403823"/>
            <a:ext cx="4023360" cy="301751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1" name="Shape 61"/>
          <p:cNvSpPr>
            <a:spLocks noGrp="1"/>
          </p:cNvSpPr>
          <p:nvPr>
            <p:ph type="pic" idx="4"/>
          </p:nvPr>
        </p:nvSpPr>
        <p:spPr>
          <a:xfrm>
            <a:off x="4663439" y="228600"/>
            <a:ext cx="4023360" cy="301751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228600"/>
            <a:ext cx="4023360" cy="30175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360"/>
              </a:spcBef>
              <a:buClr>
                <a:schemeClr val="lt1"/>
              </a:buClr>
              <a:buFont typeface="Libre Baskervill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66675" y="655955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2995613" y="6557963"/>
            <a:ext cx="4648198" cy="247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172450" y="655955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Libre Baskerville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en-US" sz="1200" b="0" i="0" u="none" strike="noStrike" cap="none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-Up Mixed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41976" y="381000"/>
            <a:ext cx="3773422" cy="2830067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8" name="Shape 68"/>
          <p:cNvSpPr>
            <a:spLocks noGrp="1"/>
          </p:cNvSpPr>
          <p:nvPr>
            <p:ph type="pic" idx="3"/>
          </p:nvPr>
        </p:nvSpPr>
        <p:spPr>
          <a:xfrm>
            <a:off x="454152" y="381000"/>
            <a:ext cx="4462272" cy="5949696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5141976" y="3352800"/>
            <a:ext cx="3773423" cy="297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lt1"/>
              </a:buClr>
              <a:buFont typeface="Libre Baskervill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6675" y="655955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2995613" y="6557963"/>
            <a:ext cx="4648198" cy="247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172450" y="655955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Libre Baskerville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en-US" sz="1200" b="0" i="0" u="none" strike="noStrike" cap="none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-Up landscape with 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pic" idx="2"/>
          </p:nvPr>
        </p:nvSpPr>
        <p:spPr>
          <a:xfrm>
            <a:off x="926820" y="533400"/>
            <a:ext cx="3653297" cy="274319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926820" y="6172200"/>
            <a:ext cx="3657600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Font typeface="Libre Baskervill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pic" idx="3"/>
          </p:nvPr>
        </p:nvSpPr>
        <p:spPr>
          <a:xfrm>
            <a:off x="4660621" y="533400"/>
            <a:ext cx="3657600" cy="274319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7" name="Shape 77"/>
          <p:cNvSpPr>
            <a:spLocks noGrp="1"/>
          </p:cNvSpPr>
          <p:nvPr>
            <p:ph type="pic" idx="4"/>
          </p:nvPr>
        </p:nvSpPr>
        <p:spPr>
          <a:xfrm>
            <a:off x="926820" y="3352800"/>
            <a:ext cx="3657600" cy="274319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8" name="Shape 78"/>
          <p:cNvSpPr>
            <a:spLocks noGrp="1"/>
          </p:cNvSpPr>
          <p:nvPr>
            <p:ph type="pic" idx="5"/>
          </p:nvPr>
        </p:nvSpPr>
        <p:spPr>
          <a:xfrm>
            <a:off x="4660621" y="3352800"/>
            <a:ext cx="3657600" cy="274319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6"/>
          </p:nvPr>
        </p:nvSpPr>
        <p:spPr>
          <a:xfrm>
            <a:off x="926820" y="152400"/>
            <a:ext cx="3657600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Font typeface="Libre Baskervill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7"/>
          </p:nvPr>
        </p:nvSpPr>
        <p:spPr>
          <a:xfrm>
            <a:off x="4660621" y="6172200"/>
            <a:ext cx="3657600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Font typeface="Libre Baskervill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8"/>
          </p:nvPr>
        </p:nvSpPr>
        <p:spPr>
          <a:xfrm>
            <a:off x="4660621" y="152400"/>
            <a:ext cx="3657600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Font typeface="Libre Baskervill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66675" y="655955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2995613" y="6557963"/>
            <a:ext cx="4648198" cy="247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172450" y="655955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Libre Baskerville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en-US" sz="1200" b="0" i="0" u="none" strike="noStrike" cap="none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249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01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Char char="•"/>
              <a:defRPr/>
            </a:lvl1pPr>
            <a:lvl2pPr marL="742950" marR="0" lvl="1" indent="-444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Char char="–"/>
              <a:defRPr/>
            </a:lvl2pPr>
            <a:lvl3pPr marL="1143000" marR="0" lvl="2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Char char="•"/>
              <a:defRPr/>
            </a:lvl3pPr>
            <a:lvl4pPr marL="1600200" marR="0" lvl="3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Char char="–"/>
              <a:defRPr/>
            </a:lvl4pPr>
            <a:lvl5pPr marL="2057400" marR="0" lvl="4" indent="-381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Char char="»"/>
              <a:defRPr/>
            </a:lvl5pPr>
            <a:lvl6pPr marL="2514600" marR="0" lvl="5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Char char="•"/>
              <a:defRPr/>
            </a:lvl6pPr>
            <a:lvl7pPr marL="2971800" marR="0" lvl="6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Char char="•"/>
              <a:defRPr/>
            </a:lvl7pPr>
            <a:lvl8pPr marL="3429000" marR="0" lvl="7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Char char="•"/>
              <a:defRPr/>
            </a:lvl8pPr>
            <a:lvl9pPr marL="3886200" marR="0" lvl="8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Char char="•"/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6675" y="6559550"/>
            <a:ext cx="24383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2995613" y="6557963"/>
            <a:ext cx="4648198" cy="247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172450" y="6559550"/>
            <a:ext cx="9144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Libre Baskerville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  <a:endParaRPr lang="en-US" sz="1200" b="0" i="0" u="none" strike="noStrike" cap="none">
              <a:solidFill>
                <a:schemeClr val="lt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gif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g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7.jpg"/><Relationship Id="rId4" Type="http://schemas.openxmlformats.org/officeDocument/2006/relationships/image" Target="../media/image7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1.gif"/><Relationship Id="rId5" Type="http://schemas.openxmlformats.org/officeDocument/2006/relationships/image" Target="../media/image80.jpg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228600" y="3962400"/>
            <a:ext cx="8297862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Libre Baskerville"/>
              <a:buNone/>
            </a:pPr>
            <a:r>
              <a:rPr lang="en-US" sz="32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ARCHETYPES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1676400" y="5133975"/>
            <a:ext cx="7162799" cy="657223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images, symbols, characters, patterns, and settings that happen in all kinds of literature to create unity</a:t>
            </a: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685800"/>
            <a:ext cx="7162799" cy="33284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9" name="Shape 189"/>
          <p:cNvCxnSpPr/>
          <p:nvPr/>
        </p:nvCxnSpPr>
        <p:spPr>
          <a:xfrm>
            <a:off x="2183700" y="2129367"/>
            <a:ext cx="152399" cy="762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90" name="Shape 190"/>
          <p:cNvCxnSpPr/>
          <p:nvPr/>
        </p:nvCxnSpPr>
        <p:spPr>
          <a:xfrm>
            <a:off x="3737378" y="1340169"/>
            <a:ext cx="301220" cy="67538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91" name="Shape 191"/>
          <p:cNvCxnSpPr/>
          <p:nvPr/>
        </p:nvCxnSpPr>
        <p:spPr>
          <a:xfrm>
            <a:off x="6096000" y="609600"/>
            <a:ext cx="457200" cy="41123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92" name="Shape 192"/>
          <p:cNvCxnSpPr/>
          <p:nvPr/>
        </p:nvCxnSpPr>
        <p:spPr>
          <a:xfrm rot="10800000">
            <a:off x="3809485" y="3117601"/>
            <a:ext cx="295088" cy="409575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93" name="Shape 193"/>
          <p:cNvCxnSpPr/>
          <p:nvPr/>
        </p:nvCxnSpPr>
        <p:spPr>
          <a:xfrm rot="10800000">
            <a:off x="6222735" y="2279716"/>
            <a:ext cx="295088" cy="409575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194" name="Shape 194"/>
          <p:cNvSpPr txBox="1"/>
          <p:nvPr/>
        </p:nvSpPr>
        <p:spPr>
          <a:xfrm rot="-982837">
            <a:off x="1427267" y="1815502"/>
            <a:ext cx="1418951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archetype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3089676" y="954387"/>
            <a:ext cx="1445618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archetype</a:t>
            </a:r>
          </a:p>
        </p:txBody>
      </p:sp>
      <p:sp>
        <p:nvSpPr>
          <p:cNvPr id="196" name="Shape 196"/>
          <p:cNvSpPr txBox="1"/>
          <p:nvPr/>
        </p:nvSpPr>
        <p:spPr>
          <a:xfrm rot="-982837">
            <a:off x="5208261" y="274824"/>
            <a:ext cx="1466201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archetype</a:t>
            </a:r>
          </a:p>
        </p:txBody>
      </p:sp>
      <p:sp>
        <p:nvSpPr>
          <p:cNvPr id="197" name="Shape 197"/>
          <p:cNvSpPr txBox="1"/>
          <p:nvPr/>
        </p:nvSpPr>
        <p:spPr>
          <a:xfrm rot="-265605">
            <a:off x="3594908" y="3534510"/>
            <a:ext cx="1295399" cy="4001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literature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6110289" y="2800290"/>
            <a:ext cx="1295400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literature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Shape 27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57" r="258"/>
          <a:stretch/>
        </p:blipFill>
        <p:spPr>
          <a:xfrm>
            <a:off x="5141912" y="381000"/>
            <a:ext cx="3760793" cy="282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Shape 277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398" r="397"/>
          <a:stretch/>
        </p:blipFill>
        <p:spPr>
          <a:xfrm>
            <a:off x="454025" y="381000"/>
            <a:ext cx="4455028" cy="5939244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5141912" y="3810000"/>
            <a:ext cx="3773486" cy="167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EARTH MOTHER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provider: protecting, nurturing, sheltering, nourishing female character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Shape 28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39" t="2774" r="-338" b="135"/>
          <a:stretch/>
        </p:blipFill>
        <p:spPr>
          <a:xfrm>
            <a:off x="304800" y="152400"/>
            <a:ext cx="2502052" cy="3604516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09600" y="4555080"/>
            <a:ext cx="3657600" cy="1921920"/>
          </a:xfrm>
          <a:prstGeom prst="rect">
            <a:avLst/>
          </a:prstGeom>
          <a:noFill/>
          <a:ln>
            <a:noFill/>
          </a:ln>
        </p:spPr>
        <p:txBody>
          <a:bodyPr lIns="91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TEMPTRESS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through her power and/or beauty, can render a strong man weak and a wise man foolish</a:t>
            </a:r>
          </a:p>
        </p:txBody>
      </p:sp>
      <p:pic>
        <p:nvPicPr>
          <p:cNvPr id="286" name="Shape 286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t="4181" b="14139"/>
          <a:stretch/>
        </p:blipFill>
        <p:spPr>
          <a:xfrm>
            <a:off x="5486400" y="304800"/>
            <a:ext cx="3119843" cy="266700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87" name="Shape 287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l="2826" r="2826"/>
          <a:stretch/>
        </p:blipFill>
        <p:spPr>
          <a:xfrm>
            <a:off x="1981200" y="1524000"/>
            <a:ext cx="3630341" cy="272681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88" name="Shape 288"/>
          <p:cNvPicPr preferRelativeResize="0">
            <a:picLocks noGrp="1"/>
          </p:cNvPicPr>
          <p:nvPr>
            <p:ph type="pic" idx="5"/>
          </p:nvPr>
        </p:nvPicPr>
        <p:blipFill rotWithShape="1">
          <a:blip r:embed="rId6">
            <a:alphaModFix/>
          </a:blip>
          <a:srcRect t="2956" b="2956"/>
          <a:stretch/>
        </p:blipFill>
        <p:spPr>
          <a:xfrm>
            <a:off x="5105400" y="3369905"/>
            <a:ext cx="3639334" cy="2741828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hape 29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273" b="4572"/>
          <a:stretch/>
        </p:blipFill>
        <p:spPr>
          <a:xfrm>
            <a:off x="5257800" y="3438035"/>
            <a:ext cx="2907643" cy="3182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t="16153" b="16153"/>
          <a:stretch/>
        </p:blipFill>
        <p:spPr>
          <a:xfrm>
            <a:off x="457200" y="3403823"/>
            <a:ext cx="4015919" cy="3007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t="1074" b="1073"/>
          <a:stretch/>
        </p:blipFill>
        <p:spPr>
          <a:xfrm>
            <a:off x="4663439" y="228600"/>
            <a:ext cx="4023359" cy="3008976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457200" y="228600"/>
            <a:ext cx="4023360" cy="30175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SCAPEGOAT OR SACRIFICIAL VICTIM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endParaRPr sz="24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One who suffers or is blamed unjustly so others may escape blame or punishment.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228600" y="3200400"/>
            <a:ext cx="4200523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Libre Baskerville"/>
              <a:buNone/>
            </a:pPr>
            <a:r>
              <a:rPr lang="en-US" sz="3200" b="0" i="0" u="none" strike="noStrike" cap="non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SHREW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774575" y="4114800"/>
            <a:ext cx="8061000" cy="2514599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45700" anchor="t" anchorCtr="0">
            <a:noAutofit/>
          </a:bodyPr>
          <a:lstStyle/>
          <a:p>
            <a:pPr marL="6858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 woman who is excessively unpleasant</a:t>
            </a:r>
          </a:p>
          <a:p>
            <a:pPr marL="6858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prone to temper tantrums, emotional and psychological warfare, and abuse</a:t>
            </a:r>
          </a:p>
          <a:p>
            <a:pPr marL="6858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will go to extreme measures to get her way</a:t>
            </a:r>
          </a:p>
          <a:p>
            <a:pPr marL="6858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dominates her relationships, especially the one with her weaker willed husband</a:t>
            </a:r>
          </a:p>
        </p:txBody>
      </p:sp>
      <p:pic>
        <p:nvPicPr>
          <p:cNvPr id="274" name="Shape 27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8749" r="18749"/>
          <a:stretch/>
        </p:blipFill>
        <p:spPr>
          <a:xfrm>
            <a:off x="6019800" y="914400"/>
            <a:ext cx="2962047" cy="3010014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75" name="Shape 275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52400"/>
            <a:ext cx="2895598" cy="2895598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76" name="Shape 2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56635" y="76200"/>
            <a:ext cx="2200689" cy="3297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01004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Shape 30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1886" r="21886"/>
          <a:stretch/>
        </p:blipFill>
        <p:spPr>
          <a:xfrm>
            <a:off x="228600" y="1524000"/>
            <a:ext cx="2100247" cy="2803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23224" r="23224"/>
          <a:stretch/>
        </p:blipFill>
        <p:spPr>
          <a:xfrm>
            <a:off x="4622800" y="1524000"/>
            <a:ext cx="2096462" cy="2809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Shape 305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l="21886" r="21886"/>
          <a:stretch/>
        </p:blipFill>
        <p:spPr>
          <a:xfrm>
            <a:off x="2425258" y="1524000"/>
            <a:ext cx="2106985" cy="2809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/>
          <p:cNvPicPr preferRelativeResize="0">
            <a:picLocks noGrp="1"/>
          </p:cNvPicPr>
          <p:nvPr>
            <p:ph type="pic" idx="5"/>
          </p:nvPr>
        </p:nvPicPr>
        <p:blipFill rotWithShape="1">
          <a:blip r:embed="rId6">
            <a:alphaModFix/>
          </a:blip>
          <a:srcRect l="20011" r="20011"/>
          <a:stretch/>
        </p:blipFill>
        <p:spPr>
          <a:xfrm>
            <a:off x="6816367" y="1524000"/>
            <a:ext cx="2106985" cy="2809311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152400" y="4495800"/>
            <a:ext cx="8763000" cy="9905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25000"/>
              <a:buFont typeface="Libre Baskerville"/>
              <a:buNone/>
            </a:pPr>
            <a:r>
              <a:rPr lang="en-US" sz="3600" b="0" i="0" u="none" strike="noStrike" cap="none">
                <a:solidFill>
                  <a:srgbClr val="00B0F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ARCHETYPAL SETTINGS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Shape 31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4114800"/>
            <a:ext cx="3143428" cy="1958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267200" y="3200400"/>
            <a:ext cx="4303711" cy="274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524000" y="2057400"/>
            <a:ext cx="2914649" cy="1907656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152400" y="381000"/>
            <a:ext cx="8763000" cy="1904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GARDEN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carefully planned and kept, restricted to certain vegetation, represents order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endParaRPr sz="24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Shape 32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68" r="5466"/>
          <a:stretch/>
        </p:blipFill>
        <p:spPr>
          <a:xfrm>
            <a:off x="4664075" y="3403600"/>
            <a:ext cx="4014883" cy="3017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2392" r="2393"/>
          <a:stretch/>
        </p:blipFill>
        <p:spPr>
          <a:xfrm>
            <a:off x="4664075" y="228600"/>
            <a:ext cx="4002636" cy="3017836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0" y="838200"/>
            <a:ext cx="4572000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FOREST/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COUNTRYSIDE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endParaRPr sz="30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Habitat of Mother Nature who keeps control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Fertility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Those who enter often lose their way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Opposite of the garden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endParaRPr sz="20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Shape 33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7405" r="7405"/>
          <a:stretch/>
        </p:blipFill>
        <p:spPr>
          <a:xfrm>
            <a:off x="158750" y="2362200"/>
            <a:ext cx="4556750" cy="358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2574" r="2574"/>
          <a:stretch/>
        </p:blipFill>
        <p:spPr>
          <a:xfrm>
            <a:off x="4876800" y="228600"/>
            <a:ext cx="4038598" cy="319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t="14734" b="14732"/>
          <a:stretch/>
        </p:blipFill>
        <p:spPr>
          <a:xfrm>
            <a:off x="5562600" y="3602037"/>
            <a:ext cx="2356887" cy="3027362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Shape 333"/>
          <p:cNvSpPr txBox="1"/>
          <p:nvPr/>
        </p:nvSpPr>
        <p:spPr>
          <a:xfrm>
            <a:off x="381000" y="533400"/>
            <a:ext cx="4267198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TREE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Represents life and knowledge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Shape 33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6781" r="6782"/>
          <a:stretch/>
        </p:blipFill>
        <p:spPr>
          <a:xfrm>
            <a:off x="6324600" y="2438400"/>
            <a:ext cx="2416503" cy="1819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Shape 340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6333" r="6333"/>
          <a:stretch/>
        </p:blipFill>
        <p:spPr>
          <a:xfrm>
            <a:off x="6324600" y="4572000"/>
            <a:ext cx="2438399" cy="1828678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Shape 341"/>
          <p:cNvSpPr txBox="1"/>
          <p:nvPr/>
        </p:nvSpPr>
        <p:spPr>
          <a:xfrm>
            <a:off x="457200" y="430650"/>
            <a:ext cx="5684399" cy="156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MOUNTAINS/PEAKS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Highest peak is place to “see” far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Place to gain great insight</a:t>
            </a:r>
          </a:p>
        </p:txBody>
      </p:sp>
      <p:pic>
        <p:nvPicPr>
          <p:cNvPr id="342" name="Shape 342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l="4480" r="4478"/>
          <a:stretch/>
        </p:blipFill>
        <p:spPr>
          <a:xfrm>
            <a:off x="6324600" y="228600"/>
            <a:ext cx="2429628" cy="1819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Shape 343"/>
          <p:cNvPicPr preferRelativeResize="0">
            <a:picLocks noGrp="1"/>
          </p:cNvPicPr>
          <p:nvPr>
            <p:ph type="pic" idx="5"/>
          </p:nvPr>
        </p:nvPicPr>
        <p:blipFill rotWithShape="1">
          <a:blip r:embed="rId6">
            <a:alphaModFix/>
          </a:blip>
          <a:srcRect t="-200" r="144" b="733"/>
          <a:stretch/>
        </p:blipFill>
        <p:spPr>
          <a:xfrm>
            <a:off x="109506" y="2133600"/>
            <a:ext cx="6214148" cy="3884524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Shape 34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81600" y="339163"/>
            <a:ext cx="2438398" cy="182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Shape 350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5556" r="5555"/>
          <a:stretch/>
        </p:blipFill>
        <p:spPr>
          <a:xfrm>
            <a:off x="6400800" y="2514600"/>
            <a:ext cx="2426223" cy="1828799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Shape 351"/>
          <p:cNvSpPr txBox="1"/>
          <p:nvPr/>
        </p:nvSpPr>
        <p:spPr>
          <a:xfrm>
            <a:off x="5029200" y="4724400"/>
            <a:ext cx="4038598" cy="18466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CAVE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Deep down where the character self-reflects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22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At the extreme may signify death</a:t>
            </a:r>
          </a:p>
        </p:txBody>
      </p:sp>
      <p:pic>
        <p:nvPicPr>
          <p:cNvPr id="352" name="Shape 352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l="25137" r="25137"/>
          <a:stretch/>
        </p:blipFill>
        <p:spPr>
          <a:xfrm>
            <a:off x="304800" y="313763"/>
            <a:ext cx="4601110" cy="611186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152400" y="3975600"/>
            <a:ext cx="8839199" cy="280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Build commonality with all humanity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Can be subconscious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Universal, understood by everyone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Recurring, change with modern times, relate to the past in order to find meaning in a contemporary world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Literature may change, but the archetypes generally don’t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5867400" y="1600200"/>
            <a:ext cx="2743199" cy="15700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are common characteristics of archetypes?</a:t>
            </a:r>
          </a:p>
        </p:txBody>
      </p:sp>
      <p:pic>
        <p:nvPicPr>
          <p:cNvPr id="206" name="Shape 20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17" t="1294" r="266" b="7248"/>
          <a:stretch/>
        </p:blipFill>
        <p:spPr>
          <a:xfrm>
            <a:off x="419375" y="233240"/>
            <a:ext cx="4762223" cy="367630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1524000" y="4876800"/>
            <a:ext cx="6019798" cy="144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ISLANDS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small worlds unto themselves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represent isolation</a:t>
            </a:r>
          </a:p>
        </p:txBody>
      </p:sp>
      <p:pic>
        <p:nvPicPr>
          <p:cNvPr id="359" name="Shape 35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1875" r="21873"/>
          <a:stretch/>
        </p:blipFill>
        <p:spPr>
          <a:xfrm>
            <a:off x="228600" y="1066800"/>
            <a:ext cx="2728588" cy="3657599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60" name="Shape 360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21875" r="21873"/>
          <a:stretch/>
        </p:blipFill>
        <p:spPr>
          <a:xfrm>
            <a:off x="3200400" y="1066800"/>
            <a:ext cx="2743200" cy="3639333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61" name="Shape 361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l="27922" r="27923"/>
          <a:stretch/>
        </p:blipFill>
        <p:spPr>
          <a:xfrm>
            <a:off x="6172200" y="1066800"/>
            <a:ext cx="2693138" cy="3639334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Shape 36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914" b="2914"/>
          <a:stretch/>
        </p:blipFill>
        <p:spPr>
          <a:xfrm>
            <a:off x="228600" y="1066800"/>
            <a:ext cx="2718566" cy="3630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Shape 368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t="3665" b="3666"/>
          <a:stretch/>
        </p:blipFill>
        <p:spPr>
          <a:xfrm>
            <a:off x="3200400" y="1066800"/>
            <a:ext cx="2741234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Shape 369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l="10989" r="10988"/>
          <a:stretch/>
        </p:blipFill>
        <p:spPr>
          <a:xfrm>
            <a:off x="6172200" y="1066800"/>
            <a:ext cx="2736254" cy="3648278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228600" y="4876800"/>
            <a:ext cx="8534399" cy="144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Libre Baskerville"/>
              <a:buNone/>
            </a:pPr>
            <a:r>
              <a:rPr lang="en-US" sz="3600" b="0" i="0" u="none" strike="noStrike" cap="none">
                <a:solidFill>
                  <a:srgbClr val="00B05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ARCHETYPAL SYMBOLS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1066800" y="4953000"/>
            <a:ext cx="7086600" cy="144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LIGHT VS. DARKNESS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Light usually suggests hope, renewal, or intellectual illumination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Darkness implies the unknown, ignorance or despair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endParaRPr sz="24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377" name="Shape 3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361950"/>
            <a:ext cx="7619999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Shape 38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604" r="4602"/>
          <a:stretch/>
        </p:blipFill>
        <p:spPr>
          <a:xfrm>
            <a:off x="5414050" y="2368296"/>
            <a:ext cx="3638228" cy="287248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Shape 384"/>
          <p:cNvSpPr txBox="1">
            <a:spLocks noGrp="1"/>
          </p:cNvSpPr>
          <p:nvPr>
            <p:ph type="body" idx="4294967295"/>
          </p:nvPr>
        </p:nvSpPr>
        <p:spPr>
          <a:xfrm>
            <a:off x="4038600" y="5410200"/>
            <a:ext cx="5105398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SUPERNATURAL INTERVENTION</a:t>
            </a: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 god or supernatural/mysterious figure who intervenes for or sometimes against the hero</a:t>
            </a:r>
          </a:p>
        </p:txBody>
      </p:sp>
      <p:pic>
        <p:nvPicPr>
          <p:cNvPr id="385" name="Shape 385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2104" r="2102"/>
          <a:stretch/>
        </p:blipFill>
        <p:spPr>
          <a:xfrm>
            <a:off x="3977275" y="351975"/>
            <a:ext cx="3645295" cy="2877556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86" name="Shape 386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l="15491" t="2222" b="2222"/>
          <a:stretch/>
        </p:blipFill>
        <p:spPr>
          <a:xfrm>
            <a:off x="160585" y="533400"/>
            <a:ext cx="3739548" cy="5931718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Shape 39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4874" r="24874"/>
          <a:stretch/>
        </p:blipFill>
        <p:spPr>
          <a:xfrm>
            <a:off x="228600" y="1066800"/>
            <a:ext cx="2743200" cy="3657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Shape 393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21876" r="21870"/>
          <a:stretch/>
        </p:blipFill>
        <p:spPr>
          <a:xfrm>
            <a:off x="3200400" y="1066800"/>
            <a:ext cx="2734428" cy="3645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Shape 394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172200" y="1066800"/>
            <a:ext cx="27432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228600" y="4876800"/>
            <a:ext cx="8610600" cy="144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Libre Baskerville"/>
              <a:buNone/>
            </a:pPr>
            <a:r>
              <a:rPr lang="en-US" sz="3600" b="0" i="0" u="none" strike="noStrike" cap="none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ARCHETYPAL SITUATIONS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Shape 40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9805" r="9805"/>
          <a:stretch/>
        </p:blipFill>
        <p:spPr>
          <a:xfrm>
            <a:off x="4664075" y="3403600"/>
            <a:ext cx="3995950" cy="3015423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228600" y="228600"/>
            <a:ext cx="4251324" cy="30178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TASK: DO SOMETHING!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to save the kingdom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to win the fair lady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to identify himself so he may reassume his rightful position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…the hero must perform a superhuman deed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403" name="Shape 403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12" r="13"/>
          <a:stretch/>
        </p:blipFill>
        <p:spPr>
          <a:xfrm>
            <a:off x="4663439" y="228600"/>
            <a:ext cx="3959243" cy="301752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04" name="Shape 404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l="11010" r="11010"/>
          <a:stretch/>
        </p:blipFill>
        <p:spPr>
          <a:xfrm>
            <a:off x="457200" y="3403823"/>
            <a:ext cx="4023359" cy="300787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Shape 41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057" r="4057"/>
          <a:stretch/>
        </p:blipFill>
        <p:spPr>
          <a:xfrm>
            <a:off x="6477000" y="242655"/>
            <a:ext cx="2498515" cy="187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Shape 41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5808" r="5808"/>
          <a:stretch/>
        </p:blipFill>
        <p:spPr>
          <a:xfrm>
            <a:off x="6130925" y="2351460"/>
            <a:ext cx="2825865" cy="212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Shape 412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3505200" y="800100"/>
            <a:ext cx="3406774" cy="1444182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152400" y="228600"/>
            <a:ext cx="3200398" cy="30178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JOURNEY: LEARN SOMETHING!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hero searches for some truth or information necessary to restore goodness to the kingdom.</a:t>
            </a:r>
          </a:p>
        </p:txBody>
      </p:sp>
      <p:pic>
        <p:nvPicPr>
          <p:cNvPr id="414" name="Shape 414"/>
          <p:cNvPicPr preferRelativeResize="0"/>
          <p:nvPr/>
        </p:nvPicPr>
        <p:blipFill rotWithShape="1">
          <a:blip r:embed="rId6">
            <a:alphaModFix/>
          </a:blip>
          <a:srcRect l="-18266" r="-26603"/>
          <a:stretch/>
        </p:blipFill>
        <p:spPr>
          <a:xfrm>
            <a:off x="1295400" y="2819400"/>
            <a:ext cx="6248399" cy="3811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Shape 41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81600" y="457200"/>
            <a:ext cx="3445972" cy="3876658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76200" y="4857750"/>
            <a:ext cx="9067799" cy="1238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Libre Baskerville"/>
              <a:buNone/>
            </a:pPr>
            <a:r>
              <a:rPr lang="en-US" sz="3600" b="0" i="0" u="none" strike="noStrike" cap="none">
                <a:solidFill>
                  <a:schemeClr val="accent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ARCHETYPAL THEMES AND MOTIFS</a:t>
            </a:r>
          </a:p>
        </p:txBody>
      </p:sp>
      <p:pic>
        <p:nvPicPr>
          <p:cNvPr id="421" name="Shape 42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066800" y="1295400"/>
            <a:ext cx="3232736" cy="3010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533400" y="4857750"/>
            <a:ext cx="8229600" cy="17716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GUILT AND REDEMPTION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When a character feels bad and wants to atone for real or perceived sin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Requires some kind of heroic act or sacrifice</a:t>
            </a:r>
          </a:p>
        </p:txBody>
      </p:sp>
      <p:pic>
        <p:nvPicPr>
          <p:cNvPr id="427" name="Shape 4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609600"/>
            <a:ext cx="2524124" cy="380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Shape 4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2800" y="304800"/>
            <a:ext cx="4875213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Shape 4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86200" y="2658852"/>
            <a:ext cx="5029199" cy="2130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5334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GOES AROUND, COMES AROUND.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Wrongdoing will be returned one way or another; good deeds will be rewarded.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endParaRPr sz="20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435" name="Shape 4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600200"/>
            <a:ext cx="3535362" cy="266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Shape 4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51292" y="1119187"/>
            <a:ext cx="4513261" cy="253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Shape 4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2687" y="4686300"/>
            <a:ext cx="1628775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Shape 4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52933" y="3962401"/>
            <a:ext cx="5924367" cy="245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752475" y="4572000"/>
            <a:ext cx="7781925" cy="9905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Libre Baskerville"/>
              <a:buNone/>
            </a:pPr>
            <a:r>
              <a:rPr lang="en-US" sz="3600" b="0" i="0" u="none" strike="noStrike" cap="none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ARCHETYPAL CHARACTERS</a:t>
            </a:r>
          </a:p>
        </p:txBody>
      </p:sp>
      <p:pic>
        <p:nvPicPr>
          <p:cNvPr id="213" name="Shape 21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286000"/>
            <a:ext cx="2753963" cy="207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647530" y="2140693"/>
            <a:ext cx="1934653" cy="227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096001" y="2286000"/>
            <a:ext cx="2607337" cy="2033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Shape 22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2992" t="320" r="5954" b="-319"/>
          <a:stretch/>
        </p:blipFill>
        <p:spPr>
          <a:xfrm>
            <a:off x="838200" y="381000"/>
            <a:ext cx="3637439" cy="2867392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22" name="Shape 222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t="5508" b="5499"/>
          <a:stretch/>
        </p:blipFill>
        <p:spPr>
          <a:xfrm>
            <a:off x="152400" y="2525983"/>
            <a:ext cx="3078478" cy="407507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23" name="Shape 223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t="2290" b="2290"/>
          <a:stretch/>
        </p:blipFill>
        <p:spPr>
          <a:xfrm>
            <a:off x="4724400" y="572616"/>
            <a:ext cx="3639334" cy="2880775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24" name="Shape 224"/>
          <p:cNvSpPr txBox="1">
            <a:spLocks noGrp="1"/>
          </p:cNvSpPr>
          <p:nvPr>
            <p:ph type="body" idx="4294967295"/>
          </p:nvPr>
        </p:nvSpPr>
        <p:spPr>
          <a:xfrm>
            <a:off x="4953000" y="76200"/>
            <a:ext cx="3505200" cy="42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HERO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3352800" y="3505200"/>
            <a:ext cx="5867400" cy="335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portrayed as “larger than life”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outstanding qualities and abilities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embodies the ideals of his/her culture and society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self-sacrificial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will endure separation and hardship for his/her people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must a pay a price to achieve goal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must go from “ordinary world” into the “unknown”; comes back changed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must return and spread new knowledge, but does not have to stay 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304800" y="4114800"/>
            <a:ext cx="8839199" cy="2743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ANTI-HERO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reluctant to consider self capable of accomplishing goal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might be selfish, addicted, corrupt, sullen, or disaffected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believes “the ends justify the means”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typically transforms into a fuller, happier, or more complete person because of struggles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can sometimes die at the end, even while overcoming</a:t>
            </a:r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2057400"/>
            <a:ext cx="2857499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638800" y="175091"/>
            <a:ext cx="1762064" cy="2643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283445"/>
            <a:ext cx="3571937" cy="2678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>
            <a:picLocks noGrp="1"/>
          </p:cNvPicPr>
          <p:nvPr>
            <p:ph type="pic" idx="3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2541283" y="240553"/>
            <a:ext cx="3173716" cy="3339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Shape 24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1143000"/>
            <a:ext cx="3646513" cy="2544762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/>
          <p:nvPr/>
        </p:nvSpPr>
        <p:spPr>
          <a:xfrm>
            <a:off x="0" y="4230225"/>
            <a:ext cx="9144000" cy="2627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VILLAIN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“bad guy”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tends to have a negative effect on others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Usually involved in or devoted to wickedness or crime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Constitutes an important evil agency in the plot</a:t>
            </a:r>
          </a:p>
        </p:txBody>
      </p:sp>
      <p:pic>
        <p:nvPicPr>
          <p:cNvPr id="243" name="Shape 243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12781" r="12781"/>
          <a:stretch/>
        </p:blipFill>
        <p:spPr>
          <a:xfrm>
            <a:off x="228600" y="304800"/>
            <a:ext cx="4711809" cy="3727070"/>
          </a:xfrm>
          <a:prstGeom prst="rect">
            <a:avLst/>
          </a:prstGeom>
          <a:noFill/>
          <a:ln w="38100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705600" y="2895600"/>
            <a:ext cx="2436449" cy="358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5345" r="5344"/>
          <a:stretch/>
        </p:blipFill>
        <p:spPr>
          <a:xfrm>
            <a:off x="1219200" y="3429000"/>
            <a:ext cx="4022725" cy="301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4724400" y="152400"/>
            <a:ext cx="2476500" cy="3591067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457200" y="228600"/>
            <a:ext cx="4022724" cy="30178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WISE OLD MAN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Super smart philosopher with sound judgment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Sometimes bearded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76200" y="533400"/>
            <a:ext cx="5105398" cy="313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DAMSEL IN DISTRESS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usually a beautiful young woman placed in a dire predicament by a villain or monster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Libre Baskerville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needs the hero to rescue her</a:t>
            </a:r>
          </a:p>
        </p:txBody>
      </p:sp>
      <p:pic>
        <p:nvPicPr>
          <p:cNvPr id="259" name="Shape 2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1600" y="457200"/>
            <a:ext cx="3677163" cy="2133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7525" y="3667875"/>
            <a:ext cx="5238898" cy="29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Shape 2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28600"/>
            <a:ext cx="4219575" cy="315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4114800" y="3657600"/>
            <a:ext cx="38862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endParaRPr sz="2600" b="1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ibre Baskerville"/>
              <a:buNone/>
            </a:pPr>
            <a:r>
              <a:rPr lang="en-US" sz="2600" b="1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THE INNOCENT</a:t>
            </a:r>
          </a:p>
        </p:txBody>
      </p:sp>
      <p:pic>
        <p:nvPicPr>
          <p:cNvPr id="268" name="Shape 26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9259" r="9258"/>
          <a:stretch/>
        </p:blipFill>
        <p:spPr>
          <a:xfrm>
            <a:off x="304800" y="2895600"/>
            <a:ext cx="2814984" cy="3738558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/>
          <p:nvPr/>
        </p:nvSpPr>
        <p:spPr>
          <a:xfrm>
            <a:off x="3657600" y="4397276"/>
            <a:ext cx="5410200" cy="2308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promised that life need not be hard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naïve/inexperienced person exposed to the evil in the world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usually moves from innocence to experience and knowledge</a:t>
            </a:r>
          </a:p>
        </p:txBody>
      </p:sp>
      <p:pic>
        <p:nvPicPr>
          <p:cNvPr id="270" name="Shape 2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9200" y="685800"/>
            <a:ext cx="3429000" cy="257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lassicPhotoAlbum">
  <a:themeElements>
    <a:clrScheme name="Technic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646</Words>
  <Application>Microsoft Office PowerPoint</Application>
  <PresentationFormat>On-screen Show (4:3)</PresentationFormat>
  <Paragraphs>126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Calibri</vt:lpstr>
      <vt:lpstr>Libre Baskerville</vt:lpstr>
      <vt:lpstr>Arial</vt:lpstr>
      <vt:lpstr>ClassicPhotoAlbum</vt:lpstr>
      <vt:lpstr>ARCHETYPES</vt:lpstr>
      <vt:lpstr>PowerPoint Presentation</vt:lpstr>
      <vt:lpstr>ARCHETYPAL CHARACTERS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SHREW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ARCHETYPES</dc:title>
  <dc:creator>Stallsworth, Shawn M.</dc:creator>
  <cp:lastModifiedBy>Stallsworth, Shawn M.</cp:lastModifiedBy>
  <cp:revision>2</cp:revision>
  <dcterms:modified xsi:type="dcterms:W3CDTF">2017-01-27T13:26:15Z</dcterms:modified>
</cp:coreProperties>
</file>